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72" r:id="rId3"/>
    <p:sldId id="273" r:id="rId4"/>
    <p:sldId id="275" r:id="rId5"/>
    <p:sldId id="281" r:id="rId6"/>
    <p:sldId id="283" r:id="rId7"/>
    <p:sldId id="282" r:id="rId8"/>
    <p:sldId id="279" r:id="rId9"/>
    <p:sldId id="280" r:id="rId10"/>
    <p:sldId id="27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9011"/>
    <a:srgbClr val="D2A000"/>
    <a:srgbClr val="FED8CE"/>
    <a:srgbClr val="85BD5F"/>
    <a:srgbClr val="A47D00"/>
    <a:srgbClr val="C49500"/>
    <a:srgbClr val="F6A70A"/>
    <a:srgbClr val="FD75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63" autoAdjust="0"/>
    <p:restoredTop sz="88954" autoAdjust="0"/>
  </p:normalViewPr>
  <p:slideViewPr>
    <p:cSldViewPr snapToGrid="0">
      <p:cViewPr varScale="1">
        <p:scale>
          <a:sx n="96" d="100"/>
          <a:sy n="96" d="100"/>
        </p:scale>
        <p:origin x="78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Sin PIVOT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419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7035683495149526E-2"/>
          <c:y val="0.19787070996441133"/>
          <c:w val="0.92224181636249636"/>
          <c:h val="0.55714072106835755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CEC-4F13-841C-99E7C1B7F4D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CEC-4F13-841C-99E7C1B7F4D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419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Tareas creativas</c:v>
                </c:pt>
                <c:pt idx="1">
                  <c:v>Tareas rutinarias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0.2</c:v>
                </c:pt>
                <c:pt idx="1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CEC-4F13-841C-99E7C1B7F4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419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419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Con</a:t>
            </a:r>
            <a:r>
              <a:rPr lang="en-US" baseline="0" dirty="0"/>
              <a:t> PIVOT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419"/>
        </a:p>
      </c:txPr>
    </c:title>
    <c:autoTitleDeleted val="0"/>
    <c:view3D>
      <c:rotX val="30"/>
      <c:rotY val="8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7241494456492471E-2"/>
          <c:y val="0.21973027690200744"/>
          <c:w val="0.92005285553516658"/>
          <c:h val="0.56736960509201328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7D92-4104-AE66-9FBDE2F3B0B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D92-4104-AE66-9FBDE2F3B0B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419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Tareas creativas</c:v>
                </c:pt>
                <c:pt idx="1">
                  <c:v>Tareas rutinarias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0.8</c:v>
                </c:pt>
                <c:pt idx="1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D92-4104-AE66-9FBDE2F3B0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419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419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419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6FB480-06FA-4C08-B221-B0C96DD62C04}" type="datetimeFigureOut">
              <a:rPr lang="es-419" smtClean="0"/>
              <a:t>26/11/2018</a:t>
            </a:fld>
            <a:endParaRPr lang="es-419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419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41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41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F693F-17DC-4129-B685-93E8123235B3}" type="slidenum">
              <a:rPr lang="es-419" smtClean="0"/>
              <a:t>‹#›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537758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419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3F693F-17DC-4129-B685-93E8123235B3}" type="slidenum">
              <a:rPr lang="es-419" smtClean="0"/>
              <a:t>2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37116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419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F693F-17DC-4129-B685-93E8123235B3}" type="slidenum">
              <a:rPr lang="es-419" smtClean="0"/>
              <a:t>5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305664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13FC-B6B9-4AA4-9DD5-9AF137E5AFD0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9D5AA-7BFE-4D8F-B3ED-45AB525CC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635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13FC-B6B9-4AA4-9DD5-9AF137E5AFD0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9D5AA-7BFE-4D8F-B3ED-45AB525CC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7905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13FC-B6B9-4AA4-9DD5-9AF137E5AFD0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9D5AA-7BFE-4D8F-B3ED-45AB525CC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8168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13FC-B6B9-4AA4-9DD5-9AF137E5AFD0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9D5AA-7BFE-4D8F-B3ED-45AB525CC25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E8AEC05-654C-4AB7-8FD9-2267DA33DC4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9627" y="6284862"/>
            <a:ext cx="992372" cy="532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237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13FC-B6B9-4AA4-9DD5-9AF137E5AFD0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9D5AA-7BFE-4D8F-B3ED-45AB525CC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110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13FC-B6B9-4AA4-9DD5-9AF137E5AFD0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9D5AA-7BFE-4D8F-B3ED-45AB525CC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117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13FC-B6B9-4AA4-9DD5-9AF137E5AFD0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9D5AA-7BFE-4D8F-B3ED-45AB525CC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633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13FC-B6B9-4AA4-9DD5-9AF137E5AFD0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9D5AA-7BFE-4D8F-B3ED-45AB525CC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489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13FC-B6B9-4AA4-9DD5-9AF137E5AFD0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9D5AA-7BFE-4D8F-B3ED-45AB525CC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7965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13FC-B6B9-4AA4-9DD5-9AF137E5AFD0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9D5AA-7BFE-4D8F-B3ED-45AB525CC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22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13FC-B6B9-4AA4-9DD5-9AF137E5AFD0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9D5AA-7BFE-4D8F-B3ED-45AB525CC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1580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413FC-B6B9-4AA4-9DD5-9AF137E5AFD0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9D5AA-7BFE-4D8F-B3ED-45AB525CC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709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en.wikipedia.org/wiki/File:Magnifying_glass_01.svg" TargetMode="Externa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35508A1-A73B-4584-B9E7-D1A0679D51A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718763" y="548598"/>
            <a:ext cx="2754474" cy="2389911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D2A29E-E91F-4032-8203-57B256D2BB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4648200"/>
            <a:ext cx="10515600" cy="670602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s-419" b="1" dirty="0">
                <a:solidFill>
                  <a:schemeClr val="accent5">
                    <a:lumMod val="50000"/>
                  </a:schemeClr>
                </a:solidFill>
              </a:rPr>
              <a:t>PIVOT LE AYUDA EN LA TAREA DE CAPTACIÓN, EVALUACIÓN Y CAPACITACIÓN DE TALENTO HUMANO</a:t>
            </a:r>
            <a:endParaRPr lang="es-419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58414C0-A1DF-4C37-B22E-095803AF326C}"/>
              </a:ext>
            </a:extLst>
          </p:cNvPr>
          <p:cNvSpPr txBox="1">
            <a:spLocks/>
          </p:cNvSpPr>
          <p:nvPr/>
        </p:nvSpPr>
        <p:spPr>
          <a:xfrm>
            <a:off x="1524000" y="3196205"/>
            <a:ext cx="9144000" cy="9680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419" dirty="0"/>
              <a:t>¿Cómo valoriza su tiempo?</a:t>
            </a:r>
          </a:p>
        </p:txBody>
      </p:sp>
    </p:spTree>
    <p:extLst>
      <p:ext uri="{BB962C8B-B14F-4D97-AF65-F5344CB8AC3E}">
        <p14:creationId xmlns:p14="http://schemas.microsoft.com/office/powerpoint/2010/main" val="145230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26774" y="365127"/>
            <a:ext cx="10903226" cy="834409"/>
          </a:xfr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z="4800" dirty="0"/>
              <a:t>¿Como brinda PIVOT mayor productividad?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7149482"/>
              </p:ext>
            </p:extLst>
          </p:nvPr>
        </p:nvGraphicFramePr>
        <p:xfrm>
          <a:off x="674001" y="1672302"/>
          <a:ext cx="10268982" cy="4907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60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80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50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69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29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13596">
                <a:tc>
                  <a:txBody>
                    <a:bodyPr/>
                    <a:lstStyle/>
                    <a:p>
                      <a:r>
                        <a:rPr lang="es-ES" dirty="0"/>
                        <a:t>Características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PIVOT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Otros portales web de empleo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Periodi-cos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Redes Sociales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6110">
                <a:tc>
                  <a:txBody>
                    <a:bodyPr/>
                    <a:lstStyle/>
                    <a:p>
                      <a:r>
                        <a:rPr lang="es-ES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Buscador por Competencias (Experiencia por</a:t>
                      </a:r>
                      <a:r>
                        <a:rPr lang="es-ES" sz="160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ocupación</a:t>
                      </a:r>
                      <a:r>
                        <a:rPr lang="es-ES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Estudios y Conocimientos).</a:t>
                      </a:r>
                      <a:endParaRPr lang="es-E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Si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Limitado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6110">
                <a:tc>
                  <a:txBody>
                    <a:bodyPr/>
                    <a:lstStyle/>
                    <a:p>
                      <a:r>
                        <a:rPr lang="es-E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Resultados Inmediatos. Reducción de costos. Aumento de productividad.</a:t>
                      </a:r>
                      <a:endParaRPr lang="es-E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Limitado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1369">
                <a:tc>
                  <a:txBody>
                    <a:bodyPr/>
                    <a:lstStyle/>
                    <a:p>
                      <a:r>
                        <a:rPr lang="es-E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Gama amplia de perfiles. Multinivel y </a:t>
                      </a:r>
                      <a:r>
                        <a:rPr lang="es-E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multiárea</a:t>
                      </a:r>
                      <a:r>
                        <a:rPr lang="es-E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s-E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Limitado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Limitado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13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Currículums completos y estandarizados.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61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Aviso</a:t>
                      </a:r>
                      <a:r>
                        <a:rPr lang="es-ES" sz="16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Inteligente.</a:t>
                      </a:r>
                      <a:r>
                        <a:rPr lang="es-E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Filtros por relevancia de currículums recibidos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13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Indicador</a:t>
                      </a:r>
                      <a:r>
                        <a:rPr lang="es-ES" sz="16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Salarial.</a:t>
                      </a:r>
                      <a:endParaRPr lang="es-E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13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Confidencialidad.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Si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Si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14" name="Picture 13" descr="Included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7860" y="6237865"/>
            <a:ext cx="227514" cy="179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74001" y="1277390"/>
            <a:ext cx="94731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2">
                    <a:lumMod val="75000"/>
                  </a:schemeClr>
                </a:solidFill>
              </a:rPr>
              <a:t>PIVOT en relación a otras fuentes de reclutamiento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5793702" y="2596251"/>
            <a:ext cx="262234" cy="3824427"/>
            <a:chOff x="4338335" y="2615915"/>
            <a:chExt cx="262234" cy="3745289"/>
          </a:xfrm>
        </p:grpSpPr>
        <p:pic>
          <p:nvPicPr>
            <p:cNvPr id="9" name="Picture 8" descr="Included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38335" y="2615915"/>
              <a:ext cx="262234" cy="2157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10" descr="Included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38335" y="3408288"/>
              <a:ext cx="262234" cy="2157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11" descr="Included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38335" y="4001026"/>
              <a:ext cx="262234" cy="2157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12" descr="Included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38335" y="6145428"/>
              <a:ext cx="262234" cy="2157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16" descr="Included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38335" y="4638964"/>
              <a:ext cx="262234" cy="2157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17" descr="Included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38335" y="5770383"/>
              <a:ext cx="262234" cy="2157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18" descr="Included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38335" y="5188744"/>
              <a:ext cx="262234" cy="2157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0" name="Picture 19" descr="Included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7712" y="6231788"/>
            <a:ext cx="227514" cy="179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0897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143000" y="350287"/>
            <a:ext cx="8916992" cy="91796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sz="4400">
                <a:latin typeface="+mj-lt"/>
                <a:ea typeface="+mj-ea"/>
                <a:cs typeface="+mj-cs"/>
              </a:defRPr>
            </a:lvl1pPr>
          </a:lstStyle>
          <a:p>
            <a:r>
              <a:rPr lang="es-ES" sz="6000" dirty="0"/>
              <a:t>¿Cuál es su situación?</a:t>
            </a:r>
          </a:p>
        </p:txBody>
      </p:sp>
      <p:sp>
        <p:nvSpPr>
          <p:cNvPr id="7" name="Rectangle 6"/>
          <p:cNvSpPr/>
          <p:nvPr/>
        </p:nvSpPr>
        <p:spPr>
          <a:xfrm>
            <a:off x="2164396" y="5482575"/>
            <a:ext cx="15471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2400" b="1" dirty="0">
                <a:solidFill>
                  <a:srgbClr val="C00000"/>
                </a:solidFill>
              </a:rPr>
              <a:t>Multitarea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991912" y="5549666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rgbClr val="C00000"/>
                </a:solidFill>
              </a:rPr>
              <a:t>Multipapeles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85052" y="5861382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>
                <a:solidFill>
                  <a:srgbClr val="C00000"/>
                </a:solidFill>
              </a:rPr>
              <a:t>¿O ambos?</a:t>
            </a:r>
          </a:p>
        </p:txBody>
      </p:sp>
      <p:pic>
        <p:nvPicPr>
          <p:cNvPr id="10" name="Picture 9" descr="C:\Users\HugoLuis\AppData\Local\Microsoft\Windows\Temporary Internet Files\Content.IE5\OYJXSZ22\MP90039935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0502" y="1463239"/>
            <a:ext cx="4089755" cy="4086427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C:\Users\HugoLuis\AppData\Local\Microsoft\Windows\Temporary Internet Files\Content.IE5\QJP2LKF8\MC90023082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8643" y="1510572"/>
            <a:ext cx="3824857" cy="403909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0570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896600" cy="1325563"/>
          </a:xfr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z="4800" dirty="0"/>
              <a:t>¿Como utiliza su tiempo en el proceso de reposición de vacancia?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1102303" y="4594532"/>
            <a:ext cx="3886200" cy="195662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sz="2400" b="1" dirty="0"/>
              <a:t>Tareas Creativas</a:t>
            </a:r>
          </a:p>
          <a:p>
            <a:pPr>
              <a:spcBef>
                <a:spcPts val="0"/>
              </a:spcBef>
            </a:pPr>
            <a:r>
              <a:rPr lang="es-ES" sz="1600" dirty="0"/>
              <a:t>Análisis de Requerimientos</a:t>
            </a:r>
          </a:p>
          <a:p>
            <a:pPr>
              <a:spcBef>
                <a:spcPts val="0"/>
              </a:spcBef>
            </a:pPr>
            <a:r>
              <a:rPr lang="es-ES" sz="1600" dirty="0"/>
              <a:t>Valoración de Salarios</a:t>
            </a:r>
          </a:p>
          <a:p>
            <a:pPr>
              <a:spcBef>
                <a:spcPts val="0"/>
              </a:spcBef>
            </a:pPr>
            <a:r>
              <a:rPr lang="es-ES" sz="1600" dirty="0"/>
              <a:t>Evaluación de Competencias</a:t>
            </a:r>
          </a:p>
          <a:p>
            <a:pPr>
              <a:spcBef>
                <a:spcPts val="0"/>
              </a:spcBef>
            </a:pPr>
            <a:r>
              <a:rPr lang="es-ES" sz="1600" dirty="0"/>
              <a:t>Análisis de reclutamiento interno vs. externo</a:t>
            </a:r>
          </a:p>
          <a:p>
            <a:pPr>
              <a:spcBef>
                <a:spcPts val="0"/>
              </a:spcBef>
            </a:pPr>
            <a:r>
              <a:rPr lang="es-ES" sz="1600" dirty="0"/>
              <a:t>Evaluación de resultados de entrevistas, tests y estudios de antecedentes</a:t>
            </a:r>
          </a:p>
          <a:p>
            <a:pPr>
              <a:spcBef>
                <a:spcPts val="0"/>
              </a:spcBef>
            </a:pPr>
            <a:endParaRPr lang="es-ES" sz="1600" dirty="0"/>
          </a:p>
          <a:p>
            <a:pPr>
              <a:spcBef>
                <a:spcPts val="0"/>
              </a:spcBef>
            </a:pPr>
            <a:endParaRPr lang="es-ES" sz="1600" dirty="0"/>
          </a:p>
          <a:p>
            <a:pPr marL="0" indent="0">
              <a:buNone/>
            </a:pPr>
            <a:endParaRPr lang="es-ES" sz="1800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812974" y="4594532"/>
            <a:ext cx="3886200" cy="1956621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s-ES" sz="2400" b="1" dirty="0"/>
              <a:t>Tareas Rutinarias</a:t>
            </a:r>
          </a:p>
          <a:p>
            <a:pPr>
              <a:spcBef>
                <a:spcPts val="0"/>
              </a:spcBef>
            </a:pPr>
            <a:r>
              <a:rPr lang="es-ES" sz="1600" dirty="0"/>
              <a:t>Recepción, catalogación y archivo de CVs impresos</a:t>
            </a:r>
          </a:p>
          <a:p>
            <a:pPr>
              <a:spcBef>
                <a:spcPts val="0"/>
              </a:spcBef>
            </a:pPr>
            <a:r>
              <a:rPr lang="es-ES" sz="1600" dirty="0"/>
              <a:t>Búsquedas en Facebook y otras redes sociales</a:t>
            </a:r>
          </a:p>
          <a:p>
            <a:pPr>
              <a:spcBef>
                <a:spcPts val="0"/>
              </a:spcBef>
            </a:pPr>
            <a:r>
              <a:rPr lang="es-ES" sz="1600" dirty="0"/>
              <a:t>Gestión de búsqueda con colegas y otros contactos</a:t>
            </a:r>
          </a:p>
          <a:p>
            <a:pPr>
              <a:spcBef>
                <a:spcPts val="0"/>
              </a:spcBef>
            </a:pPr>
            <a:r>
              <a:rPr lang="es-ES" sz="1600" dirty="0"/>
              <a:t>Corrección de Currículums incompletos</a:t>
            </a:r>
          </a:p>
          <a:p>
            <a:pPr marL="0" indent="0">
              <a:spcBef>
                <a:spcPts val="0"/>
              </a:spcBef>
              <a:buNone/>
            </a:pPr>
            <a:endParaRPr lang="es-ES" sz="1800" dirty="0"/>
          </a:p>
          <a:p>
            <a:pPr marL="0" indent="0">
              <a:spcBef>
                <a:spcPts val="0"/>
              </a:spcBef>
              <a:buNone/>
            </a:pPr>
            <a:endParaRPr lang="es-ES" sz="2000" dirty="0"/>
          </a:p>
          <a:p>
            <a:endParaRPr lang="es-ES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903544446"/>
              </p:ext>
            </p:extLst>
          </p:nvPr>
        </p:nvGraphicFramePr>
        <p:xfrm>
          <a:off x="838200" y="1859274"/>
          <a:ext cx="3844510" cy="2612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1699963610"/>
              </p:ext>
            </p:extLst>
          </p:nvPr>
        </p:nvGraphicFramePr>
        <p:xfrm>
          <a:off x="6812974" y="1800225"/>
          <a:ext cx="4045526" cy="26717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11224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/>
      <p:bldP spid="12" grpId="0"/>
      <p:bldGraphic spid="8" grpId="0">
        <p:bldAsOne/>
      </p:bldGraphic>
      <p:bldGraphic spid="9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497" y="284113"/>
            <a:ext cx="10372728" cy="1201284"/>
          </a:xfr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z="4800" dirty="0"/>
              <a:t>¿Como se reduce tiempo rutinario?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36353" y="2044464"/>
            <a:ext cx="4460297" cy="76524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lvl="0"/>
            <a:r>
              <a:rPr lang="es-ES" sz="2000" dirty="0">
                <a:solidFill>
                  <a:schemeClr val="accent6">
                    <a:lumMod val="75000"/>
                  </a:schemeClr>
                </a:solidFill>
              </a:rPr>
              <a:t>Currículums </a:t>
            </a:r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</a:rPr>
              <a:t>estandarizados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</a:rPr>
              <a:t> y </a:t>
            </a:r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</a:rPr>
              <a:t>completos</a:t>
            </a:r>
          </a:p>
          <a:p>
            <a:endParaRPr lang="es-E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52497" y="2040517"/>
            <a:ext cx="4310499" cy="796871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lvl="0"/>
            <a:r>
              <a:rPr lang="es-ES" sz="2000" dirty="0">
                <a:solidFill>
                  <a:schemeClr val="accent6">
                    <a:lumMod val="75000"/>
                  </a:schemeClr>
                </a:solidFill>
              </a:rPr>
              <a:t>Currículums con </a:t>
            </a:r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</a:rPr>
              <a:t>diversidad de formatos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</a:rPr>
              <a:t> e </a:t>
            </a:r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</a:rPr>
              <a:t>incompletos</a:t>
            </a:r>
          </a:p>
          <a:p>
            <a:endParaRPr lang="es-E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836353" y="2944642"/>
            <a:ext cx="4454110" cy="7307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>
                <a:solidFill>
                  <a:schemeClr val="accent1">
                    <a:lumMod val="75000"/>
                  </a:schemeClr>
                </a:solidFill>
              </a:rPr>
              <a:t>La tecnología filtra </a:t>
            </a:r>
            <a:r>
              <a:rPr lang="es-ES" sz="2000" u="sng" dirty="0">
                <a:solidFill>
                  <a:schemeClr val="accent1">
                    <a:lumMod val="75000"/>
                  </a:schemeClr>
                </a:solidFill>
              </a:rPr>
              <a:t>automáticamente</a:t>
            </a:r>
            <a:r>
              <a:rPr lang="es-ES" sz="2000" dirty="0">
                <a:solidFill>
                  <a:schemeClr val="accent1">
                    <a:lumMod val="75000"/>
                  </a:schemeClr>
                </a:solidFill>
              </a:rPr>
              <a:t> los currículums</a:t>
            </a:r>
          </a:p>
          <a:p>
            <a:endParaRPr lang="es-ES" dirty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958254" y="2966951"/>
            <a:ext cx="4304741" cy="7084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>
                <a:solidFill>
                  <a:schemeClr val="accent1">
                    <a:lumMod val="75000"/>
                  </a:schemeClr>
                </a:solidFill>
              </a:rPr>
              <a:t>Ud. filtra </a:t>
            </a:r>
            <a:r>
              <a:rPr lang="es-ES" sz="2000" u="sng" dirty="0">
                <a:solidFill>
                  <a:schemeClr val="accent1">
                    <a:lumMod val="75000"/>
                  </a:schemeClr>
                </a:solidFill>
              </a:rPr>
              <a:t>visualmente</a:t>
            </a:r>
            <a:r>
              <a:rPr lang="es-ES" sz="2000" dirty="0">
                <a:solidFill>
                  <a:schemeClr val="accent1">
                    <a:lumMod val="75000"/>
                  </a:schemeClr>
                </a:solidFill>
              </a:rPr>
              <a:t> los currículums</a:t>
            </a:r>
          </a:p>
          <a:p>
            <a:endParaRPr lang="es-E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836353" y="3879167"/>
            <a:ext cx="4454110" cy="73076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>
                <a:solidFill>
                  <a:schemeClr val="accent4">
                    <a:lumMod val="75000"/>
                  </a:schemeClr>
                </a:solidFill>
              </a:rPr>
              <a:t>Resultados de búsquedas </a:t>
            </a:r>
            <a:r>
              <a:rPr lang="es-ES" sz="2000" u="sng" dirty="0">
                <a:solidFill>
                  <a:schemeClr val="accent4">
                    <a:lumMod val="75000"/>
                  </a:schemeClr>
                </a:solidFill>
              </a:rPr>
              <a:t>en minutos</a:t>
            </a:r>
          </a:p>
          <a:p>
            <a:endParaRPr lang="es-ES" dirty="0"/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958254" y="3876781"/>
            <a:ext cx="4304741" cy="68460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u="sng" dirty="0">
                <a:solidFill>
                  <a:schemeClr val="accent4">
                    <a:lumMod val="75000"/>
                  </a:schemeClr>
                </a:solidFill>
              </a:rPr>
              <a:t>Incertidumbre</a:t>
            </a:r>
            <a:r>
              <a:rPr lang="es-ES" sz="2000" dirty="0">
                <a:solidFill>
                  <a:schemeClr val="accent4">
                    <a:lumMod val="75000"/>
                  </a:schemeClr>
                </a:solidFill>
              </a:rPr>
              <a:t> en los tiempos de búsqueda</a:t>
            </a:r>
            <a:endParaRPr lang="es-E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836353" y="4813692"/>
            <a:ext cx="4454108" cy="730762"/>
          </a:xfrm>
          <a:prstGeom prst="rect">
            <a:avLst/>
          </a:prstGeom>
          <a:solidFill>
            <a:srgbClr val="FED8CE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u="sng" dirty="0">
                <a:solidFill>
                  <a:srgbClr val="FF0000"/>
                </a:solidFill>
              </a:rPr>
              <a:t>Alta adecuación </a:t>
            </a:r>
            <a:r>
              <a:rPr lang="es-ES" sz="2000" dirty="0">
                <a:solidFill>
                  <a:srgbClr val="FF0000"/>
                </a:solidFill>
              </a:rPr>
              <a:t>de CVs para el cargo</a:t>
            </a:r>
          </a:p>
          <a:p>
            <a:endParaRPr lang="es-ES" dirty="0"/>
          </a:p>
        </p:txBody>
      </p:sp>
      <p:sp>
        <p:nvSpPr>
          <p:cNvPr id="11" name="Content Placeholder 3"/>
          <p:cNvSpPr txBox="1">
            <a:spLocks/>
          </p:cNvSpPr>
          <p:nvPr/>
        </p:nvSpPr>
        <p:spPr>
          <a:xfrm>
            <a:off x="958254" y="4821690"/>
            <a:ext cx="4304741" cy="722765"/>
          </a:xfrm>
          <a:prstGeom prst="rect">
            <a:avLst/>
          </a:prstGeom>
          <a:solidFill>
            <a:srgbClr val="FED8CE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>
                <a:solidFill>
                  <a:srgbClr val="FF0000"/>
                </a:solidFill>
              </a:rPr>
              <a:t>Currículums adecuados según las </a:t>
            </a:r>
            <a:r>
              <a:rPr lang="es-ES" sz="2000" u="sng" dirty="0">
                <a:solidFill>
                  <a:srgbClr val="FF0000"/>
                </a:solidFill>
              </a:rPr>
              <a:t>posibilidades del momento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6836353" y="5682108"/>
            <a:ext cx="4454105" cy="73076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>
                <a:solidFill>
                  <a:schemeClr val="bg2">
                    <a:lumMod val="25000"/>
                  </a:schemeClr>
                </a:solidFill>
              </a:rPr>
              <a:t>Archivo de Currículums actualizándose </a:t>
            </a:r>
            <a:r>
              <a:rPr lang="es-ES" sz="2000" u="sng" dirty="0">
                <a:solidFill>
                  <a:schemeClr val="bg2">
                    <a:lumMod val="25000"/>
                  </a:schemeClr>
                </a:solidFill>
              </a:rPr>
              <a:t>permanentemente</a:t>
            </a:r>
            <a:endParaRPr lang="es-ES" dirty="0"/>
          </a:p>
        </p:txBody>
      </p:sp>
      <p:sp>
        <p:nvSpPr>
          <p:cNvPr id="13" name="Content Placeholder 3"/>
          <p:cNvSpPr txBox="1">
            <a:spLocks/>
          </p:cNvSpPr>
          <p:nvPr/>
        </p:nvSpPr>
        <p:spPr>
          <a:xfrm>
            <a:off x="958254" y="5682109"/>
            <a:ext cx="4304741" cy="79687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>
                <a:solidFill>
                  <a:schemeClr val="bg2">
                    <a:lumMod val="25000"/>
                  </a:schemeClr>
                </a:solidFill>
              </a:rPr>
              <a:t>Archivo de Currículums con información </a:t>
            </a:r>
            <a:r>
              <a:rPr lang="es-ES" sz="2000" u="sng" dirty="0">
                <a:solidFill>
                  <a:schemeClr val="bg2">
                    <a:lumMod val="25000"/>
                  </a:schemeClr>
                </a:solidFill>
              </a:rPr>
              <a:t>estanca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734051" y="3139080"/>
            <a:ext cx="6546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accent1">
                    <a:lumMod val="75000"/>
                  </a:schemeClr>
                </a:solidFill>
              </a:rPr>
              <a:t>VS.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34051" y="2244279"/>
            <a:ext cx="6546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accent6">
                    <a:lumMod val="75000"/>
                  </a:schemeClr>
                </a:solidFill>
              </a:rPr>
              <a:t>VS.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34051" y="3910611"/>
            <a:ext cx="6546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accent4">
                    <a:lumMod val="75000"/>
                  </a:schemeClr>
                </a:solidFill>
              </a:rPr>
              <a:t>VS.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734050" y="4886425"/>
            <a:ext cx="6546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rgbClr val="FF0000"/>
                </a:solidFill>
              </a:rPr>
              <a:t>VS.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34049" y="5883483"/>
            <a:ext cx="6546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bg2">
                    <a:lumMod val="25000"/>
                  </a:schemeClr>
                </a:solidFill>
              </a:rPr>
              <a:t>VS.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028825" y="1517571"/>
            <a:ext cx="2133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chemeClr val="accent1">
                    <a:lumMod val="50000"/>
                  </a:schemeClr>
                </a:solidFill>
              </a:rPr>
              <a:t>Sin PIVOT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996605" y="1496907"/>
            <a:ext cx="2133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chemeClr val="accent1">
                    <a:lumMod val="50000"/>
                  </a:schemeClr>
                </a:solidFill>
              </a:rPr>
              <a:t>Con PIVOT</a:t>
            </a:r>
          </a:p>
        </p:txBody>
      </p:sp>
    </p:spTree>
    <p:extLst>
      <p:ext uri="{BB962C8B-B14F-4D97-AF65-F5344CB8AC3E}">
        <p14:creationId xmlns:p14="http://schemas.microsoft.com/office/powerpoint/2010/main" val="5092885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uiExpand="1" build="p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1FE8F4C0-EC7A-40F2-B0E5-4081EFCFEEF0}"/>
              </a:ext>
            </a:extLst>
          </p:cNvPr>
          <p:cNvSpPr/>
          <p:nvPr/>
        </p:nvSpPr>
        <p:spPr>
          <a:xfrm>
            <a:off x="6611905" y="3601563"/>
            <a:ext cx="4056095" cy="3001807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3400A80-4D0F-47A8-8230-0AC98D7EE462}"/>
              </a:ext>
            </a:extLst>
          </p:cNvPr>
          <p:cNvSpPr/>
          <p:nvPr/>
        </p:nvSpPr>
        <p:spPr>
          <a:xfrm>
            <a:off x="1190625" y="3601564"/>
            <a:ext cx="4056095" cy="3001807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FA34FB-4891-489F-A07D-F0B0314F5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8225" y="278568"/>
            <a:ext cx="10306050" cy="1167972"/>
          </a:xfr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419" sz="4800" dirty="0"/>
              <a:t>EL Buscador por Competencias:</a:t>
            </a:r>
            <a:br>
              <a:rPr lang="es-419" sz="4800" dirty="0"/>
            </a:br>
            <a:r>
              <a:rPr lang="es-419" sz="4000" dirty="0"/>
              <a:t>Nuevo paradigma</a:t>
            </a:r>
            <a:endParaRPr lang="es-419" sz="4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C400B5E-F0B5-40DB-A705-40C3C984BEB5}"/>
              </a:ext>
            </a:extLst>
          </p:cNvPr>
          <p:cNvSpPr txBox="1"/>
          <p:nvPr/>
        </p:nvSpPr>
        <p:spPr>
          <a:xfrm>
            <a:off x="2324057" y="5941021"/>
            <a:ext cx="2935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419" u="sng" dirty="0">
                <a:solidFill>
                  <a:srgbClr val="C00000"/>
                </a:solidFill>
              </a:rPr>
              <a:t>Facilidad</a:t>
            </a:r>
            <a:r>
              <a:rPr lang="es-419" dirty="0"/>
              <a:t>: Simples comandos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8DCF42F-E416-4507-973B-150678F489C1}"/>
              </a:ext>
            </a:extLst>
          </p:cNvPr>
          <p:cNvSpPr txBox="1"/>
          <p:nvPr/>
        </p:nvSpPr>
        <p:spPr>
          <a:xfrm>
            <a:off x="6592344" y="5957055"/>
            <a:ext cx="4075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u="sng" dirty="0">
                <a:solidFill>
                  <a:srgbClr val="C00000"/>
                </a:solidFill>
              </a:rPr>
              <a:t>Dificultad</a:t>
            </a:r>
            <a:r>
              <a:rPr lang="es-419" dirty="0"/>
              <a:t>: Papeleos y tareas manuales/ visuales.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4775E4A-C020-4AA2-86C3-E13DB9D8615F}"/>
              </a:ext>
            </a:extLst>
          </p:cNvPr>
          <p:cNvSpPr/>
          <p:nvPr/>
        </p:nvSpPr>
        <p:spPr>
          <a:xfrm>
            <a:off x="1717331" y="2183666"/>
            <a:ext cx="374110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err="1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Buscador</a:t>
            </a:r>
            <a:endParaRPr lang="en-US" sz="5400" b="1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15" name="Picture 14" descr="A close up of a newspaper&#10;&#10;Description generated with high confidence">
            <a:extLst>
              <a:ext uri="{FF2B5EF4-FFF2-40B4-BE49-F238E27FC236}">
                <a16:creationId xmlns:a16="http://schemas.microsoft.com/office/drawing/2014/main" id="{12C5F633-CE90-4493-A245-8CFC40669BA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9086" y="1912157"/>
            <a:ext cx="1955541" cy="1117179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4789FA6-7929-4675-910D-4370C039B7A1}"/>
              </a:ext>
            </a:extLst>
          </p:cNvPr>
          <p:cNvSpPr/>
          <p:nvPr/>
        </p:nvSpPr>
        <p:spPr>
          <a:xfrm>
            <a:off x="7092089" y="2182187"/>
            <a:ext cx="174672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Aviso</a:t>
            </a:r>
            <a:endParaRPr lang="en-US" sz="5400" b="1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7" name="Arrow: Left-Right 16">
            <a:extLst>
              <a:ext uri="{FF2B5EF4-FFF2-40B4-BE49-F238E27FC236}">
                <a16:creationId xmlns:a16="http://schemas.microsoft.com/office/drawing/2014/main" id="{FC8897D0-1888-4176-A177-A187B3D4AA4A}"/>
              </a:ext>
            </a:extLst>
          </p:cNvPr>
          <p:cNvSpPr/>
          <p:nvPr/>
        </p:nvSpPr>
        <p:spPr>
          <a:xfrm>
            <a:off x="4517951" y="1927525"/>
            <a:ext cx="2843868" cy="1199100"/>
          </a:xfrm>
          <a:prstGeom prst="left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VERSUS</a:t>
            </a:r>
            <a:endParaRPr lang="es-419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5999632-438A-4E8B-9EB4-65A97D004C36}"/>
              </a:ext>
            </a:extLst>
          </p:cNvPr>
          <p:cNvCxnSpPr/>
          <p:nvPr/>
        </p:nvCxnSpPr>
        <p:spPr>
          <a:xfrm>
            <a:off x="5303771" y="4231411"/>
            <a:ext cx="1186012" cy="0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FB490AE-741E-4A48-B4ED-7E1B6AD38F47}"/>
              </a:ext>
            </a:extLst>
          </p:cNvPr>
          <p:cNvCxnSpPr/>
          <p:nvPr/>
        </p:nvCxnSpPr>
        <p:spPr>
          <a:xfrm>
            <a:off x="5303771" y="4880500"/>
            <a:ext cx="1186012" cy="0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7A198EC-327A-48DB-A1EE-8B9BB7A25893}"/>
              </a:ext>
            </a:extLst>
          </p:cNvPr>
          <p:cNvCxnSpPr/>
          <p:nvPr/>
        </p:nvCxnSpPr>
        <p:spPr>
          <a:xfrm>
            <a:off x="5303771" y="5529589"/>
            <a:ext cx="1186012" cy="0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E6EC6265-7D9A-4400-B0AF-068B0F211453}"/>
              </a:ext>
            </a:extLst>
          </p:cNvPr>
          <p:cNvCxnSpPr/>
          <p:nvPr/>
        </p:nvCxnSpPr>
        <p:spPr>
          <a:xfrm>
            <a:off x="5303771" y="6178677"/>
            <a:ext cx="1186012" cy="0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6C8030F6-1793-4BCA-84B2-AA568E74392E}"/>
              </a:ext>
            </a:extLst>
          </p:cNvPr>
          <p:cNvSpPr txBox="1"/>
          <p:nvPr/>
        </p:nvSpPr>
        <p:spPr>
          <a:xfrm>
            <a:off x="2407770" y="3635992"/>
            <a:ext cx="27831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419" sz="2000" b="1" dirty="0"/>
              <a:t>Reclutamiento ACTIVO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DE624CE-CBF6-4CDA-BB02-1206604ABE35}"/>
              </a:ext>
            </a:extLst>
          </p:cNvPr>
          <p:cNvSpPr txBox="1"/>
          <p:nvPr/>
        </p:nvSpPr>
        <p:spPr>
          <a:xfrm>
            <a:off x="2018788" y="4064702"/>
            <a:ext cx="3227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419" u="sng" dirty="0">
                <a:solidFill>
                  <a:srgbClr val="C00000"/>
                </a:solidFill>
              </a:rPr>
              <a:t>Ud.</a:t>
            </a:r>
            <a:r>
              <a:rPr lang="es-419" dirty="0">
                <a:solidFill>
                  <a:srgbClr val="C00000"/>
                </a:solidFill>
              </a:rPr>
              <a:t> </a:t>
            </a:r>
            <a:r>
              <a:rPr lang="es-419" dirty="0"/>
              <a:t>lleva la iniciativa y el control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E38E554-0387-4B22-AD9A-0C68FC53007B}"/>
              </a:ext>
            </a:extLst>
          </p:cNvPr>
          <p:cNvSpPr txBox="1"/>
          <p:nvPr/>
        </p:nvSpPr>
        <p:spPr>
          <a:xfrm>
            <a:off x="1918926" y="4660783"/>
            <a:ext cx="33277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419" u="sng" dirty="0">
                <a:solidFill>
                  <a:srgbClr val="C00000"/>
                </a:solidFill>
              </a:rPr>
              <a:t>Precisión</a:t>
            </a:r>
            <a:r>
              <a:rPr lang="es-419" dirty="0"/>
              <a:t>: Ud. encuentra lo que Ud. define y necesita.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7D12018-C753-43F6-81C4-E9CFD206544E}"/>
              </a:ext>
            </a:extLst>
          </p:cNvPr>
          <p:cNvSpPr txBox="1"/>
          <p:nvPr/>
        </p:nvSpPr>
        <p:spPr>
          <a:xfrm>
            <a:off x="1956504" y="5307113"/>
            <a:ext cx="3252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419" u="sng" dirty="0">
                <a:solidFill>
                  <a:srgbClr val="C00000"/>
                </a:solidFill>
              </a:rPr>
              <a:t>Rapidez</a:t>
            </a:r>
            <a:r>
              <a:rPr lang="es-419" dirty="0"/>
              <a:t>: Resultados en minutos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5E0632F-8C33-4B33-9A59-6D4BFE715C9A}"/>
              </a:ext>
            </a:extLst>
          </p:cNvPr>
          <p:cNvSpPr txBox="1"/>
          <p:nvPr/>
        </p:nvSpPr>
        <p:spPr>
          <a:xfrm>
            <a:off x="6592344" y="3630653"/>
            <a:ext cx="31136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000" b="1" dirty="0"/>
              <a:t>Reclutamiento PASIVO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18CA0ED-A3B0-4BBB-B971-8BA91791E2BD}"/>
              </a:ext>
            </a:extLst>
          </p:cNvPr>
          <p:cNvSpPr txBox="1"/>
          <p:nvPr/>
        </p:nvSpPr>
        <p:spPr>
          <a:xfrm>
            <a:off x="6592344" y="4011506"/>
            <a:ext cx="4075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u="sng" dirty="0">
                <a:solidFill>
                  <a:srgbClr val="C00000"/>
                </a:solidFill>
              </a:rPr>
              <a:t>El postulante</a:t>
            </a:r>
            <a:r>
              <a:rPr lang="es-419" dirty="0">
                <a:solidFill>
                  <a:srgbClr val="C00000"/>
                </a:solidFill>
              </a:rPr>
              <a:t> </a:t>
            </a:r>
            <a:r>
              <a:rPr lang="es-419" dirty="0"/>
              <a:t>lleva la iniciativa y el control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DAD043B-57F0-4E24-ADE2-22D4E629C4D6}"/>
              </a:ext>
            </a:extLst>
          </p:cNvPr>
          <p:cNvSpPr txBox="1"/>
          <p:nvPr/>
        </p:nvSpPr>
        <p:spPr>
          <a:xfrm>
            <a:off x="6592345" y="4635730"/>
            <a:ext cx="3729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u="sng" dirty="0">
                <a:solidFill>
                  <a:srgbClr val="C00000"/>
                </a:solidFill>
              </a:rPr>
              <a:t>Imprecisión</a:t>
            </a:r>
            <a:r>
              <a:rPr lang="es-419" dirty="0"/>
              <a:t>: El postulante con cualquier perfil le encuentra a Ud.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9D9B94B-C9C0-42A5-9698-A0B7EC3E6DF7}"/>
              </a:ext>
            </a:extLst>
          </p:cNvPr>
          <p:cNvSpPr txBox="1"/>
          <p:nvPr/>
        </p:nvSpPr>
        <p:spPr>
          <a:xfrm>
            <a:off x="6592345" y="5345690"/>
            <a:ext cx="36856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u="sng" dirty="0">
                <a:solidFill>
                  <a:srgbClr val="C00000"/>
                </a:solidFill>
              </a:rPr>
              <a:t>Lentitud</a:t>
            </a:r>
            <a:r>
              <a:rPr lang="es-419" dirty="0"/>
              <a:t>: Resultados en la medida que el postulante envíe sus CVs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6C71755-A723-46AB-847A-A5A6469B432A}"/>
              </a:ext>
            </a:extLst>
          </p:cNvPr>
          <p:cNvSpPr txBox="1"/>
          <p:nvPr/>
        </p:nvSpPr>
        <p:spPr>
          <a:xfrm>
            <a:off x="2884296" y="2725240"/>
            <a:ext cx="1438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dirty="0">
                <a:solidFill>
                  <a:srgbClr val="C00000"/>
                </a:solidFill>
              </a:rPr>
              <a:t>(innovador)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CC7F252-6446-44E6-990D-BB49B4620318}"/>
              </a:ext>
            </a:extLst>
          </p:cNvPr>
          <p:cNvSpPr txBox="1"/>
          <p:nvPr/>
        </p:nvSpPr>
        <p:spPr>
          <a:xfrm>
            <a:off x="7277393" y="2766134"/>
            <a:ext cx="1510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dirty="0">
                <a:solidFill>
                  <a:srgbClr val="C00000"/>
                </a:solidFill>
              </a:rPr>
              <a:t>(tradicional)</a:t>
            </a:r>
          </a:p>
        </p:txBody>
      </p:sp>
      <p:pic>
        <p:nvPicPr>
          <p:cNvPr id="33" name="Picture 32" descr="A picture containing mirror, object, hand glass&#10;&#10;Description automatically generated">
            <a:extLst>
              <a:ext uri="{FF2B5EF4-FFF2-40B4-BE49-F238E27FC236}">
                <a16:creationId xmlns:a16="http://schemas.microsoft.com/office/drawing/2014/main" id="{29B50D63-0129-465E-AB85-0DFA968B89B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 rot="5700627">
            <a:off x="283579" y="1676737"/>
            <a:ext cx="2294461" cy="2281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9533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" grpId="0" animBg="1"/>
      <p:bldP spid="2" grpId="0" animBg="1"/>
      <p:bldP spid="10" grpId="0"/>
      <p:bldP spid="11" grpId="0"/>
      <p:bldP spid="13" grpId="0"/>
      <p:bldP spid="16" grpId="0"/>
      <p:bldP spid="17" grpId="0" animBg="1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28675" y="299605"/>
            <a:ext cx="10458450" cy="604282"/>
          </a:xfr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z="4800" dirty="0"/>
              <a:t>Tareas para llenar una vacancia</a:t>
            </a:r>
          </a:p>
        </p:txBody>
      </p:sp>
      <p:sp>
        <p:nvSpPr>
          <p:cNvPr id="6" name="Pentagon 5"/>
          <p:cNvSpPr/>
          <p:nvPr/>
        </p:nvSpPr>
        <p:spPr>
          <a:xfrm>
            <a:off x="2069523" y="1086768"/>
            <a:ext cx="3058448" cy="644013"/>
          </a:xfrm>
          <a:prstGeom prst="homePlat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/>
              <a:t>RECLUTAMIENTO</a:t>
            </a:r>
          </a:p>
          <a:p>
            <a:pPr algn="ctr"/>
            <a:r>
              <a:rPr lang="es-ES" b="1" dirty="0"/>
              <a:t>Proceso de Búsqueda</a:t>
            </a:r>
          </a:p>
        </p:txBody>
      </p:sp>
      <p:sp>
        <p:nvSpPr>
          <p:cNvPr id="7" name="Chevron 6"/>
          <p:cNvSpPr/>
          <p:nvPr/>
        </p:nvSpPr>
        <p:spPr>
          <a:xfrm>
            <a:off x="4720206" y="1086767"/>
            <a:ext cx="2130802" cy="639097"/>
          </a:xfrm>
          <a:prstGeom prst="chevr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-ES" b="1" dirty="0"/>
              <a:t>EVALUACIÓN</a:t>
            </a:r>
            <a:endParaRPr lang="es-ES" sz="1400" b="1" dirty="0"/>
          </a:p>
          <a:p>
            <a:pPr algn="ctr"/>
            <a:r>
              <a:rPr lang="es-ES" sz="1050" dirty="0"/>
              <a:t>(Entrevistas, Pruebas, etc.)</a:t>
            </a:r>
          </a:p>
        </p:txBody>
      </p:sp>
      <p:sp>
        <p:nvSpPr>
          <p:cNvPr id="8" name="Chevron 7"/>
          <p:cNvSpPr/>
          <p:nvPr/>
        </p:nvSpPr>
        <p:spPr>
          <a:xfrm>
            <a:off x="6376556" y="1086767"/>
            <a:ext cx="3913350" cy="639097"/>
          </a:xfrm>
          <a:prstGeom prst="chevr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/>
              <a:t>INDUCCIÓN</a:t>
            </a:r>
          </a:p>
          <a:p>
            <a:pPr algn="ctr"/>
            <a:r>
              <a:rPr lang="es-ES" sz="1400" dirty="0"/>
              <a:t>(Capacitación, Acompañamiento)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069524" y="1918003"/>
            <a:ext cx="2842137" cy="9832"/>
          </a:xfrm>
          <a:prstGeom prst="straightConnector1">
            <a:avLst/>
          </a:prstGeom>
          <a:ln w="57150">
            <a:solidFill>
              <a:srgbClr val="0070C0"/>
            </a:solidFill>
            <a:headEnd type="triangle" w="lg" len="lg"/>
            <a:tailEnd type="triangle" w="lg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911660" y="1964855"/>
            <a:ext cx="1759360" cy="11954"/>
          </a:xfrm>
          <a:prstGeom prst="straightConnector1">
            <a:avLst/>
          </a:prstGeom>
          <a:ln w="57150">
            <a:solidFill>
              <a:schemeClr val="accent4">
                <a:lumMod val="75000"/>
              </a:schemeClr>
            </a:solidFill>
            <a:headEnd type="triangle" w="lg" len="lg"/>
            <a:tailEnd type="triangle" w="lg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127971" y="1918003"/>
            <a:ext cx="136992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solidFill>
                  <a:schemeClr val="accent4">
                    <a:lumMod val="50000"/>
                  </a:schemeClr>
                </a:solidFill>
              </a:rPr>
              <a:t>Días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6671021" y="1939791"/>
            <a:ext cx="3618885" cy="3089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headEnd type="triangle" w="lg" len="lg"/>
            <a:tailEnd type="triangle" w="lg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940124" y="1959939"/>
            <a:ext cx="3080676" cy="46487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Tiempo varía según adecuación del perfil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/>
          </p:nvPr>
        </p:nvGraphicFramePr>
        <p:xfrm>
          <a:off x="1381125" y="2501262"/>
          <a:ext cx="9906000" cy="3839412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5048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54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22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22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dirty="0">
                          <a:solidFill>
                            <a:schemeClr val="bg1"/>
                          </a:solidFill>
                        </a:rPr>
                        <a:t>RECLUTAMIENTO: Publicación de avisos y recepción 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b="1" dirty="0">
                          <a:solidFill>
                            <a:schemeClr val="bg1"/>
                          </a:solidFill>
                        </a:rPr>
                        <a:t>Sin</a:t>
                      </a:r>
                      <a:r>
                        <a:rPr lang="es-ES" sz="1400" b="1" baseline="0" dirty="0">
                          <a:solidFill>
                            <a:schemeClr val="bg1"/>
                          </a:solidFill>
                        </a:rPr>
                        <a:t> PIVOT</a:t>
                      </a:r>
                      <a:endParaRPr lang="es-E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b="1" dirty="0">
                          <a:solidFill>
                            <a:schemeClr val="bg1"/>
                          </a:solidFill>
                        </a:rPr>
                        <a:t>Con PIVOT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/>
                        <a:t>Preparación de Avisos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dirty="0"/>
                        <a:t>Diseño</a:t>
                      </a:r>
                      <a:r>
                        <a:rPr lang="es-ES" sz="1400" baseline="0" dirty="0"/>
                        <a:t> Gráfico</a:t>
                      </a:r>
                      <a:endParaRPr lang="es-ES" sz="14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dirty="0"/>
                        <a:t>No 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/>
                        <a:t>Publicación de Avisos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dirty="0"/>
                        <a:t>Depende del medio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dirty="0"/>
                        <a:t>Instantáneo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/>
                        <a:t>Recepción/ agrupación  de  Currículums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dirty="0"/>
                        <a:t>Días</a:t>
                      </a:r>
                      <a:r>
                        <a:rPr lang="es-ES" sz="1400" baseline="0" dirty="0"/>
                        <a:t> – Semanas</a:t>
                      </a:r>
                      <a:endParaRPr lang="es-ES" sz="14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dirty="0"/>
                        <a:t>Instantáneo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/>
                        <a:t>Revisión individual de cada Currículum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dirty="0"/>
                        <a:t>Tedioso proceso visual/ manual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dirty="0"/>
                        <a:t>Automatización</a:t>
                      </a:r>
                      <a:r>
                        <a:rPr lang="es-ES" sz="1400" baseline="0" dirty="0"/>
                        <a:t> con Filtros</a:t>
                      </a:r>
                      <a:endParaRPr lang="es-ES" sz="14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/>
                        <a:t>Incorporación de datos faltantes en los Currículums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dirty="0"/>
                        <a:t>En</a:t>
                      </a:r>
                      <a:r>
                        <a:rPr lang="es-ES" sz="1400" baseline="0" dirty="0"/>
                        <a:t> la mayoría de los casos</a:t>
                      </a:r>
                      <a:endParaRPr lang="es-ES" sz="14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dirty="0"/>
                        <a:t>Innecesario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/>
                        <a:t>Preselección de Currículums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dirty="0"/>
                        <a:t>Complejo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dirty="0"/>
                        <a:t>¡Clic!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72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EVALUACIÓN: Tareas técnicas. Entrevistas. Antecedentes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Múltiples entrevistas/  pruebas, etc.</a:t>
                      </a:r>
                      <a:endParaRPr lang="es-ES" sz="12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Reducción de entrevistas, pruebas, etc.</a:t>
                      </a:r>
                      <a:endParaRPr lang="es-ES" sz="12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2697875"/>
                  </a:ext>
                </a:extLst>
              </a:tr>
              <a:tr h="2732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INDUCCIÓN: Capacitación y Acompañamiento (coaching)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Sin</a:t>
                      </a:r>
                      <a:r>
                        <a:rPr lang="es-ES" sz="1400" b="1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PIVOT</a:t>
                      </a:r>
                      <a:endParaRPr lang="es-ES" sz="1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Con PIVOT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Tiempo de Capacitación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Extenso 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Más breve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Acompañamiento o Coaching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Más intenso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Más breve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2283710" y="1918003"/>
            <a:ext cx="251979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accent1">
                    <a:lumMod val="50000"/>
                  </a:schemeClr>
                </a:solidFill>
              </a:rPr>
              <a:t>Tiempo indeterminado</a:t>
            </a:r>
          </a:p>
        </p:txBody>
      </p:sp>
    </p:spTree>
    <p:extLst>
      <p:ext uri="{BB962C8B-B14F-4D97-AF65-F5344CB8AC3E}">
        <p14:creationId xmlns:p14="http://schemas.microsoft.com/office/powerpoint/2010/main" val="22926424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rapezoid 13">
            <a:extLst>
              <a:ext uri="{FF2B5EF4-FFF2-40B4-BE49-F238E27FC236}">
                <a16:creationId xmlns:a16="http://schemas.microsoft.com/office/drawing/2014/main" id="{DC11FD0C-204F-4EF7-9AF6-1B6333D2671D}"/>
              </a:ext>
            </a:extLst>
          </p:cNvPr>
          <p:cNvSpPr/>
          <p:nvPr/>
        </p:nvSpPr>
        <p:spPr>
          <a:xfrm flipV="1">
            <a:off x="7808523" y="2151010"/>
            <a:ext cx="3618579" cy="3811639"/>
          </a:xfrm>
          <a:prstGeom prst="trapezoid">
            <a:avLst/>
          </a:prstGeom>
          <a:solidFill>
            <a:schemeClr val="accent6">
              <a:alpha val="44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12" name="Trapezoid 11">
            <a:extLst>
              <a:ext uri="{FF2B5EF4-FFF2-40B4-BE49-F238E27FC236}">
                <a16:creationId xmlns:a16="http://schemas.microsoft.com/office/drawing/2014/main" id="{EF8B4BD2-10CF-49F5-9DE4-B0171FD7280A}"/>
              </a:ext>
            </a:extLst>
          </p:cNvPr>
          <p:cNvSpPr/>
          <p:nvPr/>
        </p:nvSpPr>
        <p:spPr>
          <a:xfrm flipH="1" flipV="1">
            <a:off x="6003247" y="2178313"/>
            <a:ext cx="1845584" cy="2473248"/>
          </a:xfrm>
          <a:prstGeom prst="trapezoid">
            <a:avLst/>
          </a:prstGeom>
          <a:solidFill>
            <a:schemeClr val="accent4">
              <a:alpha val="4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 dirty="0"/>
          </a:p>
        </p:txBody>
      </p:sp>
      <p:sp>
        <p:nvSpPr>
          <p:cNvPr id="4" name="Trapezoid 3">
            <a:extLst>
              <a:ext uri="{FF2B5EF4-FFF2-40B4-BE49-F238E27FC236}">
                <a16:creationId xmlns:a16="http://schemas.microsoft.com/office/drawing/2014/main" id="{148E5969-E8F1-4E79-8EF9-69C6595A507E}"/>
              </a:ext>
            </a:extLst>
          </p:cNvPr>
          <p:cNvSpPr/>
          <p:nvPr/>
        </p:nvSpPr>
        <p:spPr>
          <a:xfrm flipV="1">
            <a:off x="714709" y="2160436"/>
            <a:ext cx="5288537" cy="4500280"/>
          </a:xfrm>
          <a:prstGeom prst="trapezoid">
            <a:avLst>
              <a:gd name="adj" fmla="val 33351"/>
            </a:avLst>
          </a:prstGeom>
          <a:solidFill>
            <a:schemeClr val="accent1"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59102" y="299605"/>
            <a:ext cx="10458450" cy="604282"/>
          </a:xfr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z="4800" dirty="0"/>
              <a:t>Tareas para llenar una vacancia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AC8339B-C81F-40B9-8A87-BDF02B18AD95}"/>
              </a:ext>
            </a:extLst>
          </p:cNvPr>
          <p:cNvGrpSpPr/>
          <p:nvPr/>
        </p:nvGrpSpPr>
        <p:grpSpPr>
          <a:xfrm>
            <a:off x="715887" y="1521339"/>
            <a:ext cx="10994756" cy="647626"/>
            <a:chOff x="715887" y="1521339"/>
            <a:chExt cx="10994756" cy="647626"/>
          </a:xfrm>
        </p:grpSpPr>
        <p:sp>
          <p:nvSpPr>
            <p:cNvPr id="6" name="Pentagon 5"/>
            <p:cNvSpPr/>
            <p:nvPr/>
          </p:nvSpPr>
          <p:spPr>
            <a:xfrm>
              <a:off x="715887" y="1521341"/>
              <a:ext cx="5581650" cy="644013"/>
            </a:xfrm>
            <a:prstGeom prst="homePlat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b="1" dirty="0"/>
                <a:t>RECLUTAMIENTO</a:t>
              </a:r>
            </a:p>
            <a:p>
              <a:pPr algn="ctr"/>
              <a:r>
                <a:rPr lang="es-ES" b="1" dirty="0"/>
                <a:t>Proceso de Búsqueda</a:t>
              </a:r>
            </a:p>
          </p:txBody>
        </p:sp>
        <p:sp>
          <p:nvSpPr>
            <p:cNvPr id="7" name="Chevron 6"/>
            <p:cNvSpPr/>
            <p:nvPr/>
          </p:nvSpPr>
          <p:spPr>
            <a:xfrm>
              <a:off x="5983212" y="1529868"/>
              <a:ext cx="2130802" cy="639097"/>
            </a:xfrm>
            <a:prstGeom prst="chevron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s-ES" b="1" dirty="0"/>
                <a:t>EVALUACIÓN</a:t>
              </a:r>
              <a:endParaRPr lang="es-ES" sz="1400" b="1" dirty="0"/>
            </a:p>
            <a:p>
              <a:pPr algn="ctr"/>
              <a:r>
                <a:rPr lang="es-ES" sz="1050" dirty="0"/>
                <a:t>(Entrevistas, Pruebas, etc.)</a:t>
              </a:r>
            </a:p>
          </p:txBody>
        </p:sp>
        <p:sp>
          <p:nvSpPr>
            <p:cNvPr id="8" name="Chevron 7"/>
            <p:cNvSpPr/>
            <p:nvPr/>
          </p:nvSpPr>
          <p:spPr>
            <a:xfrm>
              <a:off x="7797293" y="1521339"/>
              <a:ext cx="3913350" cy="639097"/>
            </a:xfrm>
            <a:prstGeom prst="chevron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b="1" dirty="0"/>
                <a:t>INDUCCIÓN</a:t>
              </a:r>
            </a:p>
            <a:p>
              <a:pPr algn="ctr"/>
              <a:r>
                <a:rPr lang="es-ES" sz="1400" dirty="0"/>
                <a:t>(Capacitación, Acompañamiento)</a:t>
              </a:r>
            </a:p>
          </p:txBody>
        </p:sp>
      </p:grpSp>
      <p:cxnSp>
        <p:nvCxnSpPr>
          <p:cNvPr id="13" name="Straight Arrow Connector 12"/>
          <p:cNvCxnSpPr>
            <a:cxnSpLocks/>
          </p:cNvCxnSpPr>
          <p:nvPr/>
        </p:nvCxnSpPr>
        <p:spPr>
          <a:xfrm>
            <a:off x="715887" y="1331639"/>
            <a:ext cx="5310540" cy="20692"/>
          </a:xfrm>
          <a:prstGeom prst="straightConnector1">
            <a:avLst/>
          </a:prstGeom>
          <a:ln w="57150">
            <a:solidFill>
              <a:srgbClr val="0070C0"/>
            </a:solidFill>
            <a:headEnd type="triangle" w="lg" len="lg"/>
            <a:tailEnd type="triangle" w="lg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69494" y="1335377"/>
            <a:ext cx="1759360" cy="11954"/>
          </a:xfrm>
          <a:prstGeom prst="straightConnector1">
            <a:avLst/>
          </a:prstGeom>
          <a:ln w="57150">
            <a:solidFill>
              <a:schemeClr val="accent4">
                <a:lumMod val="75000"/>
              </a:schemeClr>
            </a:solidFill>
            <a:headEnd type="triangle" w="lg" len="lg"/>
            <a:tailEnd type="triangle" w="lg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315715" y="926630"/>
            <a:ext cx="100320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solidFill>
                  <a:schemeClr val="accent4">
                    <a:lumMod val="50000"/>
                  </a:schemeClr>
                </a:solidFill>
              </a:rPr>
              <a:t>Días</a:t>
            </a:r>
          </a:p>
        </p:txBody>
      </p:sp>
      <p:cxnSp>
        <p:nvCxnSpPr>
          <p:cNvPr id="18" name="Straight Arrow Connector 17"/>
          <p:cNvCxnSpPr>
            <a:cxnSpLocks/>
          </p:cNvCxnSpPr>
          <p:nvPr/>
        </p:nvCxnSpPr>
        <p:spPr>
          <a:xfrm flipV="1">
            <a:off x="7725398" y="1327453"/>
            <a:ext cx="4028460" cy="24878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headEnd type="triangle" w="lg" len="lg"/>
            <a:tailEnd type="triangle" w="lg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725398" y="1034122"/>
            <a:ext cx="3911253" cy="23403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Tiempo varía según adecuación del perfil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214137" y="898828"/>
            <a:ext cx="251979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accent1">
                    <a:lumMod val="50000"/>
                  </a:schemeClr>
                </a:solidFill>
              </a:rPr>
              <a:t>Tiempo indeterminado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C09E4FA-9286-4C00-BEA2-F605008EC659}"/>
              </a:ext>
            </a:extLst>
          </p:cNvPr>
          <p:cNvSpPr txBox="1"/>
          <p:nvPr/>
        </p:nvSpPr>
        <p:spPr>
          <a:xfrm rot="20376394">
            <a:off x="1411848" y="2497356"/>
            <a:ext cx="2711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b="1" dirty="0">
                <a:solidFill>
                  <a:schemeClr val="accent1">
                    <a:lumMod val="75000"/>
                  </a:schemeClr>
                </a:solidFill>
              </a:rPr>
              <a:t>Preparación de Avisos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62F7F66-88D8-436E-8B5C-1C0B167420F9}"/>
              </a:ext>
            </a:extLst>
          </p:cNvPr>
          <p:cNvSpPr txBox="1"/>
          <p:nvPr/>
        </p:nvSpPr>
        <p:spPr>
          <a:xfrm rot="20335764">
            <a:off x="6138522" y="2281358"/>
            <a:ext cx="2026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b="1" dirty="0">
                <a:solidFill>
                  <a:schemeClr val="accent4">
                    <a:lumMod val="50000"/>
                  </a:schemeClr>
                </a:solidFill>
              </a:rPr>
              <a:t>Estudios de Antecedentes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92E7EE8-21A7-4311-AAAE-D8EAC58F0EE2}"/>
              </a:ext>
            </a:extLst>
          </p:cNvPr>
          <p:cNvSpPr txBox="1"/>
          <p:nvPr/>
        </p:nvSpPr>
        <p:spPr>
          <a:xfrm rot="20376394">
            <a:off x="1494344" y="3445064"/>
            <a:ext cx="4013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b="1" dirty="0">
                <a:solidFill>
                  <a:schemeClr val="accent1">
                    <a:lumMod val="75000"/>
                  </a:schemeClr>
                </a:solidFill>
              </a:rPr>
              <a:t>Recepción/ agrupación de Currículums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F67D2F4-C041-41F5-91DD-4D38F5BF9791}"/>
              </a:ext>
            </a:extLst>
          </p:cNvPr>
          <p:cNvSpPr txBox="1"/>
          <p:nvPr/>
        </p:nvSpPr>
        <p:spPr>
          <a:xfrm rot="20376394">
            <a:off x="1561017" y="4030805"/>
            <a:ext cx="4013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b="1" dirty="0">
                <a:solidFill>
                  <a:schemeClr val="accent1">
                    <a:lumMod val="75000"/>
                  </a:schemeClr>
                </a:solidFill>
              </a:rPr>
              <a:t>Revisión individual de cada Currículum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487234E-75C3-40FB-8B52-26B95F8F8978}"/>
              </a:ext>
            </a:extLst>
          </p:cNvPr>
          <p:cNvSpPr txBox="1"/>
          <p:nvPr/>
        </p:nvSpPr>
        <p:spPr>
          <a:xfrm rot="20376394">
            <a:off x="2020190" y="4481065"/>
            <a:ext cx="35244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b="1" dirty="0">
                <a:solidFill>
                  <a:schemeClr val="accent1">
                    <a:lumMod val="75000"/>
                  </a:schemeClr>
                </a:solidFill>
              </a:rPr>
              <a:t>Incorporación de datos faltantes en los currículums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77A114A-E39F-45DE-BE7E-A2E3C77FD3CB}"/>
              </a:ext>
            </a:extLst>
          </p:cNvPr>
          <p:cNvSpPr txBox="1"/>
          <p:nvPr/>
        </p:nvSpPr>
        <p:spPr>
          <a:xfrm rot="20376394">
            <a:off x="2079776" y="5479230"/>
            <a:ext cx="3033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b="1" dirty="0">
                <a:solidFill>
                  <a:schemeClr val="accent1">
                    <a:lumMod val="75000"/>
                  </a:schemeClr>
                </a:solidFill>
              </a:rPr>
              <a:t>Preselección de Currículums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69A6BBF-ECD3-49EB-974E-BF63AA3D3FB4}"/>
              </a:ext>
            </a:extLst>
          </p:cNvPr>
          <p:cNvSpPr txBox="1"/>
          <p:nvPr/>
        </p:nvSpPr>
        <p:spPr>
          <a:xfrm rot="20376394">
            <a:off x="1395346" y="2792527"/>
            <a:ext cx="4321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b="1" dirty="0">
                <a:solidFill>
                  <a:schemeClr val="accent1">
                    <a:lumMod val="75000"/>
                  </a:schemeClr>
                </a:solidFill>
              </a:rPr>
              <a:t>Esperas hasta la llegada de los Currículums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67CBB0B-0323-476F-BFA5-A06A2CD1D712}"/>
              </a:ext>
            </a:extLst>
          </p:cNvPr>
          <p:cNvSpPr txBox="1"/>
          <p:nvPr/>
        </p:nvSpPr>
        <p:spPr>
          <a:xfrm rot="20335764">
            <a:off x="6191029" y="2976674"/>
            <a:ext cx="1893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b="1" dirty="0">
                <a:solidFill>
                  <a:schemeClr val="accent4">
                    <a:lumMod val="50000"/>
                  </a:schemeClr>
                </a:solidFill>
              </a:rPr>
              <a:t>Tests</a:t>
            </a:r>
            <a:r>
              <a:rPr lang="es-419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419" b="1" dirty="0">
                <a:solidFill>
                  <a:schemeClr val="accent4">
                    <a:lumMod val="50000"/>
                  </a:schemeClr>
                </a:solidFill>
              </a:rPr>
              <a:t>Psicotécnicos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B0AB6D5-3C82-429F-B3FF-5139BFD4CA82}"/>
              </a:ext>
            </a:extLst>
          </p:cNvPr>
          <p:cNvSpPr txBox="1"/>
          <p:nvPr/>
        </p:nvSpPr>
        <p:spPr>
          <a:xfrm rot="20335764">
            <a:off x="6346001" y="3708635"/>
            <a:ext cx="1229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b="1" dirty="0">
                <a:solidFill>
                  <a:schemeClr val="accent4">
                    <a:lumMod val="50000"/>
                  </a:schemeClr>
                </a:solidFill>
              </a:rPr>
              <a:t>Entrevistas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756C006-0BEC-46EB-A6CA-974868743A29}"/>
              </a:ext>
            </a:extLst>
          </p:cNvPr>
          <p:cNvSpPr txBox="1"/>
          <p:nvPr/>
        </p:nvSpPr>
        <p:spPr>
          <a:xfrm rot="20335764">
            <a:off x="8569935" y="2804493"/>
            <a:ext cx="2711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b="1" dirty="0">
                <a:solidFill>
                  <a:schemeClr val="accent6">
                    <a:lumMod val="50000"/>
                  </a:schemeClr>
                </a:solidFill>
              </a:rPr>
              <a:t>Capacitaciones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AAA1C30-5094-4199-978D-7C09E490C798}"/>
              </a:ext>
            </a:extLst>
          </p:cNvPr>
          <p:cNvSpPr txBox="1"/>
          <p:nvPr/>
        </p:nvSpPr>
        <p:spPr>
          <a:xfrm rot="20335764">
            <a:off x="8824988" y="3316401"/>
            <a:ext cx="2711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b="1" dirty="0">
                <a:solidFill>
                  <a:schemeClr val="accent6">
                    <a:lumMod val="50000"/>
                  </a:schemeClr>
                </a:solidFill>
              </a:rPr>
              <a:t>Acompañamientos</a:t>
            </a:r>
          </a:p>
        </p:txBody>
      </p:sp>
      <p:sp>
        <p:nvSpPr>
          <p:cNvPr id="25" name="Speech Bubble: Rectangle with Corners Rounded 24">
            <a:extLst>
              <a:ext uri="{FF2B5EF4-FFF2-40B4-BE49-F238E27FC236}">
                <a16:creationId xmlns:a16="http://schemas.microsoft.com/office/drawing/2014/main" id="{31F6D5D2-9DC6-453B-B892-B4F84DB9910A}"/>
              </a:ext>
            </a:extLst>
          </p:cNvPr>
          <p:cNvSpPr/>
          <p:nvPr/>
        </p:nvSpPr>
        <p:spPr>
          <a:xfrm>
            <a:off x="90349" y="4086333"/>
            <a:ext cx="2094454" cy="1403090"/>
          </a:xfrm>
          <a:prstGeom prst="wedgeRoundRectCallout">
            <a:avLst>
              <a:gd name="adj1" fmla="val 44600"/>
              <a:gd name="adj2" fmla="val -68060"/>
              <a:gd name="adj3" fmla="val 16667"/>
            </a:avLst>
          </a:prstGeom>
          <a:solidFill>
            <a:schemeClr val="accent5">
              <a:lumMod val="75000"/>
              <a:alpha val="42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>
                <a:solidFill>
                  <a:schemeClr val="accent1">
                    <a:lumMod val="50000"/>
                  </a:schemeClr>
                </a:solidFill>
              </a:rPr>
              <a:t>Tareas 99% manuales/ visuales</a:t>
            </a:r>
          </a:p>
          <a:p>
            <a:pPr algn="ctr"/>
            <a:r>
              <a:rPr lang="es-419" dirty="0">
                <a:solidFill>
                  <a:schemeClr val="accent1">
                    <a:lumMod val="50000"/>
                  </a:schemeClr>
                </a:solidFill>
              </a:rPr>
              <a:t>Papeles y papeleos</a:t>
            </a:r>
          </a:p>
          <a:p>
            <a:pPr algn="ctr"/>
            <a:endParaRPr lang="es-419" dirty="0"/>
          </a:p>
        </p:txBody>
      </p:sp>
      <p:sp>
        <p:nvSpPr>
          <p:cNvPr id="32" name="Speech Bubble: Rectangle with Corners Rounded 31">
            <a:extLst>
              <a:ext uri="{FF2B5EF4-FFF2-40B4-BE49-F238E27FC236}">
                <a16:creationId xmlns:a16="http://schemas.microsoft.com/office/drawing/2014/main" id="{B94DE2D8-1190-40E7-B990-57EC34D2AEAC}"/>
              </a:ext>
            </a:extLst>
          </p:cNvPr>
          <p:cNvSpPr/>
          <p:nvPr/>
        </p:nvSpPr>
        <p:spPr>
          <a:xfrm>
            <a:off x="5663881" y="5214335"/>
            <a:ext cx="2094454" cy="1403090"/>
          </a:xfrm>
          <a:prstGeom prst="wedgeRoundRectCallout">
            <a:avLst>
              <a:gd name="adj1" fmla="val 9128"/>
              <a:gd name="adj2" fmla="val -121011"/>
              <a:gd name="adj3" fmla="val 16667"/>
            </a:avLst>
          </a:prstGeom>
          <a:solidFill>
            <a:srgbClr val="D2A000">
              <a:alpha val="41961"/>
            </a:srgb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>
                <a:solidFill>
                  <a:schemeClr val="accent4">
                    <a:lumMod val="50000"/>
                  </a:schemeClr>
                </a:solidFill>
              </a:rPr>
              <a:t>Pérdida de tiempo dedicado a la evaluación de perfiles imprecisos</a:t>
            </a:r>
          </a:p>
        </p:txBody>
      </p:sp>
      <p:sp>
        <p:nvSpPr>
          <p:cNvPr id="33" name="Speech Bubble: Rectangle with Corners Rounded 32">
            <a:extLst>
              <a:ext uri="{FF2B5EF4-FFF2-40B4-BE49-F238E27FC236}">
                <a16:creationId xmlns:a16="http://schemas.microsoft.com/office/drawing/2014/main" id="{517C3551-192A-4A58-9BBE-ACC19A266325}"/>
              </a:ext>
            </a:extLst>
          </p:cNvPr>
          <p:cNvSpPr/>
          <p:nvPr/>
        </p:nvSpPr>
        <p:spPr>
          <a:xfrm>
            <a:off x="2920989" y="6003535"/>
            <a:ext cx="2094454" cy="657181"/>
          </a:xfrm>
          <a:prstGeom prst="wedgeRoundRectCallout">
            <a:avLst>
              <a:gd name="adj1" fmla="val 11858"/>
              <a:gd name="adj2" fmla="val -107795"/>
              <a:gd name="adj3" fmla="val 16667"/>
            </a:avLst>
          </a:prstGeom>
          <a:solidFill>
            <a:schemeClr val="accent5">
              <a:lumMod val="75000"/>
              <a:alpha val="42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>
                <a:solidFill>
                  <a:schemeClr val="accent1">
                    <a:lumMod val="50000"/>
                  </a:schemeClr>
                </a:solidFill>
              </a:rPr>
              <a:t>Perfiles imprecisos</a:t>
            </a:r>
          </a:p>
          <a:p>
            <a:pPr algn="ctr"/>
            <a:endParaRPr lang="es-419" dirty="0"/>
          </a:p>
        </p:txBody>
      </p:sp>
      <p:sp>
        <p:nvSpPr>
          <p:cNvPr id="34" name="Speech Bubble: Rectangle with Corners Rounded 33">
            <a:extLst>
              <a:ext uri="{FF2B5EF4-FFF2-40B4-BE49-F238E27FC236}">
                <a16:creationId xmlns:a16="http://schemas.microsoft.com/office/drawing/2014/main" id="{42FDA04C-2C5D-4954-A294-063164F5872D}"/>
              </a:ext>
            </a:extLst>
          </p:cNvPr>
          <p:cNvSpPr/>
          <p:nvPr/>
        </p:nvSpPr>
        <p:spPr>
          <a:xfrm>
            <a:off x="9382836" y="5122333"/>
            <a:ext cx="2094454" cy="1403090"/>
          </a:xfrm>
          <a:prstGeom prst="wedgeRoundRectCallout">
            <a:avLst>
              <a:gd name="adj1" fmla="val -39533"/>
              <a:gd name="adj2" fmla="val -85031"/>
              <a:gd name="adj3" fmla="val 16667"/>
            </a:avLst>
          </a:prstGeom>
          <a:solidFill>
            <a:schemeClr val="accent6">
              <a:lumMod val="75000"/>
              <a:alpha val="42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>
                <a:solidFill>
                  <a:schemeClr val="accent6">
                    <a:lumMod val="50000"/>
                  </a:schemeClr>
                </a:solidFill>
              </a:rPr>
              <a:t>Tiempo prolongado en capacitar personas sin los perfiles adecuados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F6259C-F9D6-4612-A781-1A0667E8C4AB}"/>
              </a:ext>
            </a:extLst>
          </p:cNvPr>
          <p:cNvGrpSpPr/>
          <p:nvPr/>
        </p:nvGrpSpPr>
        <p:grpSpPr>
          <a:xfrm>
            <a:off x="10759530" y="1521339"/>
            <a:ext cx="1464059" cy="3553324"/>
            <a:chOff x="10759530" y="1521339"/>
            <a:chExt cx="1464059" cy="3553324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A2EAC3B4-6FF1-4817-AF95-35868C7091C8}"/>
                </a:ext>
              </a:extLst>
            </p:cNvPr>
            <p:cNvSpPr/>
            <p:nvPr/>
          </p:nvSpPr>
          <p:spPr>
            <a:xfrm>
              <a:off x="11636651" y="1521339"/>
              <a:ext cx="555349" cy="529788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419"/>
            </a:p>
          </p:txBody>
        </p:sp>
        <p:sp>
          <p:nvSpPr>
            <p:cNvPr id="36" name="Speech Bubble: Rectangle with Corners Rounded 35">
              <a:extLst>
                <a:ext uri="{FF2B5EF4-FFF2-40B4-BE49-F238E27FC236}">
                  <a16:creationId xmlns:a16="http://schemas.microsoft.com/office/drawing/2014/main" id="{C024B0C3-653C-4FBF-95BD-FA51A2D776D4}"/>
                </a:ext>
              </a:extLst>
            </p:cNvPr>
            <p:cNvSpPr/>
            <p:nvPr/>
          </p:nvSpPr>
          <p:spPr>
            <a:xfrm>
              <a:off x="10759530" y="2313882"/>
              <a:ext cx="1464059" cy="2760781"/>
            </a:xfrm>
            <a:prstGeom prst="wedgeRoundRectCallout">
              <a:avLst>
                <a:gd name="adj1" fmla="val 26069"/>
                <a:gd name="adj2" fmla="val -62881"/>
                <a:gd name="adj3" fmla="val 16667"/>
              </a:avLst>
            </a:prstGeom>
            <a:solidFill>
              <a:srgbClr val="EF9011">
                <a:alpha val="42000"/>
              </a:srgbClr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dirty="0">
                  <a:solidFill>
                    <a:srgbClr val="C00000"/>
                  </a:solidFill>
                </a:rPr>
                <a:t>Meta: Persona remplazada por otra capacitada y en plena producción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581971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2" grpId="0" animBg="1"/>
      <p:bldP spid="4" grpId="0" animBg="1"/>
      <p:bldP spid="5" grpId="0" animBg="1"/>
      <p:bldP spid="17" grpId="0"/>
      <p:bldP spid="20" grpId="0"/>
      <p:bldP spid="40" grpId="0"/>
      <p:bldP spid="3" grpId="0"/>
      <p:bldP spid="16" grpId="0"/>
      <p:bldP spid="19" grpId="0"/>
      <p:bldP spid="21" grpId="0"/>
      <p:bldP spid="22" grpId="0"/>
      <p:bldP spid="23" grpId="0"/>
      <p:bldP spid="24" grpId="0"/>
      <p:bldP spid="26" grpId="0"/>
      <p:bldP spid="27" grpId="0"/>
      <p:bldP spid="29" grpId="0"/>
      <p:bldP spid="30" grpId="0"/>
      <p:bldP spid="25" grpId="0" animBg="1"/>
      <p:bldP spid="32" grpId="0" animBg="1"/>
      <p:bldP spid="33" grpId="0" animBg="1"/>
      <p:bldP spid="3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4"/>
          <p:cNvSpPr>
            <a:spLocks noGrp="1"/>
          </p:cNvSpPr>
          <p:nvPr>
            <p:ph type="title"/>
          </p:nvPr>
        </p:nvSpPr>
        <p:spPr>
          <a:xfrm>
            <a:off x="655983" y="365128"/>
            <a:ext cx="10575234" cy="797475"/>
          </a:xfr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z="4000" dirty="0"/>
              <a:t>Reducción del tiempo de llenado de una vacancia</a:t>
            </a:r>
          </a:p>
        </p:txBody>
      </p:sp>
      <p:sp>
        <p:nvSpPr>
          <p:cNvPr id="17" name="Pentagon 16"/>
          <p:cNvSpPr/>
          <p:nvPr/>
        </p:nvSpPr>
        <p:spPr>
          <a:xfrm>
            <a:off x="727739" y="3858412"/>
            <a:ext cx="1101062" cy="644013"/>
          </a:xfrm>
          <a:prstGeom prst="homePlat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/>
              <a:t>RECLUTA-MIENTO</a:t>
            </a:r>
          </a:p>
        </p:txBody>
      </p:sp>
      <p:sp>
        <p:nvSpPr>
          <p:cNvPr id="18" name="Chevron 17"/>
          <p:cNvSpPr/>
          <p:nvPr/>
        </p:nvSpPr>
        <p:spPr>
          <a:xfrm>
            <a:off x="1519500" y="3859292"/>
            <a:ext cx="1601365" cy="639097"/>
          </a:xfrm>
          <a:prstGeom prst="chevr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-ES" sz="1400" b="1" dirty="0"/>
              <a:t>EVALUACIÓN</a:t>
            </a:r>
          </a:p>
        </p:txBody>
      </p:sp>
      <p:sp>
        <p:nvSpPr>
          <p:cNvPr id="19" name="Chevron 18"/>
          <p:cNvSpPr/>
          <p:nvPr/>
        </p:nvSpPr>
        <p:spPr>
          <a:xfrm>
            <a:off x="2819401" y="3857833"/>
            <a:ext cx="3025920" cy="639097"/>
          </a:xfrm>
          <a:prstGeom prst="chevr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/>
              <a:t>INDUCCIÓN</a:t>
            </a:r>
            <a:endParaRPr lang="es-ES" b="1" dirty="0"/>
          </a:p>
        </p:txBody>
      </p:sp>
      <p:cxnSp>
        <p:nvCxnSpPr>
          <p:cNvPr id="20" name="Straight Arrow Connector 19"/>
          <p:cNvCxnSpPr>
            <a:cxnSpLocks/>
          </p:cNvCxnSpPr>
          <p:nvPr/>
        </p:nvCxnSpPr>
        <p:spPr>
          <a:xfrm>
            <a:off x="727737" y="4707337"/>
            <a:ext cx="1101064" cy="6605"/>
          </a:xfrm>
          <a:prstGeom prst="straightConnector1">
            <a:avLst/>
          </a:prstGeom>
          <a:ln w="57150">
            <a:solidFill>
              <a:srgbClr val="0070C0"/>
            </a:solidFill>
            <a:headEnd type="triangle" w="lg" len="lg"/>
            <a:tailEnd type="triangle" w="lg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cxnSpLocks/>
          </p:cNvCxnSpPr>
          <p:nvPr/>
        </p:nvCxnSpPr>
        <p:spPr>
          <a:xfrm>
            <a:off x="1828801" y="4707337"/>
            <a:ext cx="1142999" cy="24402"/>
          </a:xfrm>
          <a:prstGeom prst="straightConnector1">
            <a:avLst/>
          </a:prstGeom>
          <a:ln w="57150">
            <a:solidFill>
              <a:schemeClr val="accent4">
                <a:lumMod val="75000"/>
              </a:schemeClr>
            </a:solidFill>
            <a:headEnd type="triangle" w="lg" len="lg"/>
            <a:tailEnd type="triangle" w="lg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750941" y="4770970"/>
            <a:ext cx="136992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ES" dirty="0">
                <a:solidFill>
                  <a:schemeClr val="accent4">
                    <a:lumMod val="75000"/>
                  </a:schemeClr>
                </a:solidFill>
              </a:rPr>
              <a:t>Menos días</a:t>
            </a:r>
          </a:p>
        </p:txBody>
      </p:sp>
      <p:cxnSp>
        <p:nvCxnSpPr>
          <p:cNvPr id="23" name="Straight Arrow Connector 22"/>
          <p:cNvCxnSpPr>
            <a:cxnSpLocks/>
          </p:cNvCxnSpPr>
          <p:nvPr/>
        </p:nvCxnSpPr>
        <p:spPr>
          <a:xfrm>
            <a:off x="2971800" y="4721096"/>
            <a:ext cx="2817177" cy="21286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headEnd type="triangle" w="lg" len="lg"/>
            <a:tailEnd type="triangle" w="lg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311679" y="4767037"/>
            <a:ext cx="189634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 Tiempo</a:t>
            </a:r>
            <a:r>
              <a:rPr lang="es-E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reducido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31842" y="4796210"/>
            <a:ext cx="109695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Minutos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12923" y="1647613"/>
            <a:ext cx="9109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latin typeface="+mj-lt"/>
                <a:ea typeface="+mj-ea"/>
                <a:cs typeface="+mj-cs"/>
              </a:rPr>
              <a:t>Reclutamiento Pasivo: Métodos</a:t>
            </a:r>
            <a:r>
              <a:rPr lang="es-ES" dirty="0"/>
              <a:t> </a:t>
            </a:r>
            <a:r>
              <a:rPr lang="es-ES" sz="2400" b="1" dirty="0">
                <a:latin typeface="+mj-lt"/>
                <a:ea typeface="+mj-ea"/>
                <a:cs typeface="+mj-cs"/>
              </a:rPr>
              <a:t>Tradicionales</a:t>
            </a:r>
            <a:r>
              <a:rPr lang="es-ES" sz="1100" dirty="0"/>
              <a:t> </a:t>
            </a:r>
            <a:r>
              <a:rPr lang="es-ES" sz="2400" b="1" dirty="0">
                <a:latin typeface="+mj-lt"/>
                <a:ea typeface="+mj-ea"/>
                <a:cs typeface="+mj-cs"/>
              </a:rPr>
              <a:t>de</a:t>
            </a:r>
            <a:r>
              <a:rPr lang="es-ES" dirty="0"/>
              <a:t> </a:t>
            </a:r>
            <a:r>
              <a:rPr lang="es-ES" sz="2400" b="1" dirty="0">
                <a:latin typeface="+mj-lt"/>
                <a:ea typeface="+mj-ea"/>
                <a:cs typeface="+mj-cs"/>
              </a:rPr>
              <a:t>Reclutamiento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14304" y="3414653"/>
            <a:ext cx="6506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latin typeface="+mj-lt"/>
                <a:ea typeface="+mj-ea"/>
                <a:cs typeface="+mj-cs"/>
              </a:rPr>
              <a:t>Reclutamiento Activo por Competencias con PIVOT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776355" y="5482757"/>
            <a:ext cx="3629915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FF0000"/>
                </a:solidFill>
              </a:rPr>
              <a:t>Resultado: Ahorro de tiempo de búsqueda, costos de capacitación y pérdidas de productividad. </a:t>
            </a:r>
          </a:p>
        </p:txBody>
      </p:sp>
      <p:sp>
        <p:nvSpPr>
          <p:cNvPr id="30" name="Pentagon 5">
            <a:extLst>
              <a:ext uri="{FF2B5EF4-FFF2-40B4-BE49-F238E27FC236}">
                <a16:creationId xmlns:a16="http://schemas.microsoft.com/office/drawing/2014/main" id="{7C62D5D0-A428-4E0D-87A8-18C58B8ACEB8}"/>
              </a:ext>
            </a:extLst>
          </p:cNvPr>
          <p:cNvSpPr/>
          <p:nvPr/>
        </p:nvSpPr>
        <p:spPr>
          <a:xfrm>
            <a:off x="727737" y="2134472"/>
            <a:ext cx="3058448" cy="644013"/>
          </a:xfrm>
          <a:prstGeom prst="homePlat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/>
              <a:t>RECLUTAMIENTO</a:t>
            </a:r>
          </a:p>
          <a:p>
            <a:pPr algn="ctr"/>
            <a:r>
              <a:rPr lang="es-ES" b="1" dirty="0"/>
              <a:t>Proceso de Búsqueda</a:t>
            </a:r>
          </a:p>
        </p:txBody>
      </p:sp>
      <p:sp>
        <p:nvSpPr>
          <p:cNvPr id="31" name="Chevron 6">
            <a:extLst>
              <a:ext uri="{FF2B5EF4-FFF2-40B4-BE49-F238E27FC236}">
                <a16:creationId xmlns:a16="http://schemas.microsoft.com/office/drawing/2014/main" id="{DC9B7E48-B8FC-4B05-990C-56A6F1DFE59C}"/>
              </a:ext>
            </a:extLst>
          </p:cNvPr>
          <p:cNvSpPr/>
          <p:nvPr/>
        </p:nvSpPr>
        <p:spPr>
          <a:xfrm>
            <a:off x="3378420" y="2134471"/>
            <a:ext cx="2130802" cy="639097"/>
          </a:xfrm>
          <a:prstGeom prst="chevr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-ES" b="1" dirty="0"/>
              <a:t>EVALUACIÓN</a:t>
            </a:r>
            <a:endParaRPr lang="es-ES" sz="1400" b="1" dirty="0"/>
          </a:p>
          <a:p>
            <a:pPr algn="ctr"/>
            <a:r>
              <a:rPr lang="es-ES" sz="1050" dirty="0"/>
              <a:t>(Entrevistas, Pruebas, etc.)</a:t>
            </a:r>
          </a:p>
        </p:txBody>
      </p:sp>
      <p:sp>
        <p:nvSpPr>
          <p:cNvPr id="32" name="Chevron 7">
            <a:extLst>
              <a:ext uri="{FF2B5EF4-FFF2-40B4-BE49-F238E27FC236}">
                <a16:creationId xmlns:a16="http://schemas.microsoft.com/office/drawing/2014/main" id="{AD7CD07B-FBC9-4AB9-B2F5-34EB12649078}"/>
              </a:ext>
            </a:extLst>
          </p:cNvPr>
          <p:cNvSpPr/>
          <p:nvPr/>
        </p:nvSpPr>
        <p:spPr>
          <a:xfrm>
            <a:off x="5034769" y="2134471"/>
            <a:ext cx="6429493" cy="639097"/>
          </a:xfrm>
          <a:prstGeom prst="chevr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/>
              <a:t>INDUCCIÓN</a:t>
            </a:r>
          </a:p>
          <a:p>
            <a:pPr algn="ctr"/>
            <a:r>
              <a:rPr lang="es-ES" sz="1400" dirty="0"/>
              <a:t>(Capacitación, Acompañamiento)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0175297-39ED-4EA3-A310-6EB0789A97AE}"/>
              </a:ext>
            </a:extLst>
          </p:cNvPr>
          <p:cNvCxnSpPr/>
          <p:nvPr/>
        </p:nvCxnSpPr>
        <p:spPr>
          <a:xfrm>
            <a:off x="727738" y="3059557"/>
            <a:ext cx="2842137" cy="9832"/>
          </a:xfrm>
          <a:prstGeom prst="straightConnector1">
            <a:avLst/>
          </a:prstGeom>
          <a:ln w="57150">
            <a:solidFill>
              <a:srgbClr val="0070C0"/>
            </a:solidFill>
            <a:headEnd type="triangle" w="lg" len="lg"/>
            <a:tailEnd type="triangle" w="lg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3C11D5E8-B700-4F6B-8EEB-E677AEBD5C03}"/>
              </a:ext>
            </a:extLst>
          </p:cNvPr>
          <p:cNvCxnSpPr>
            <a:cxnSpLocks/>
          </p:cNvCxnSpPr>
          <p:nvPr/>
        </p:nvCxnSpPr>
        <p:spPr>
          <a:xfrm>
            <a:off x="3569875" y="3064473"/>
            <a:ext cx="1696069" cy="0"/>
          </a:xfrm>
          <a:prstGeom prst="straightConnector1">
            <a:avLst/>
          </a:prstGeom>
          <a:ln w="57150">
            <a:solidFill>
              <a:schemeClr val="accent4">
                <a:lumMod val="75000"/>
              </a:schemeClr>
            </a:solidFill>
            <a:headEnd type="triangle" w="lg" len="lg"/>
            <a:tailEnd type="triangle" w="lg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AE43F58B-1745-4123-885D-0729B75A4B67}"/>
              </a:ext>
            </a:extLst>
          </p:cNvPr>
          <p:cNvSpPr txBox="1"/>
          <p:nvPr/>
        </p:nvSpPr>
        <p:spPr>
          <a:xfrm>
            <a:off x="3786185" y="3041047"/>
            <a:ext cx="136992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solidFill>
                  <a:schemeClr val="accent4">
                    <a:lumMod val="50000"/>
                  </a:schemeClr>
                </a:solidFill>
              </a:rPr>
              <a:t>Días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D775EEA6-30C7-4DBD-8580-763AF8709A21}"/>
              </a:ext>
            </a:extLst>
          </p:cNvPr>
          <p:cNvCxnSpPr>
            <a:cxnSpLocks/>
          </p:cNvCxnSpPr>
          <p:nvPr/>
        </p:nvCxnSpPr>
        <p:spPr>
          <a:xfrm flipV="1">
            <a:off x="5265944" y="3041047"/>
            <a:ext cx="6125956" cy="23426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headEnd type="triangle" w="lg" len="lg"/>
            <a:tailEnd type="triangle" w="lg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A6F83786-070E-47A4-A37E-36E77499DE22}"/>
              </a:ext>
            </a:extLst>
          </p:cNvPr>
          <p:cNvSpPr txBox="1"/>
          <p:nvPr/>
        </p:nvSpPr>
        <p:spPr>
          <a:xfrm>
            <a:off x="6641691" y="3088561"/>
            <a:ext cx="3080676" cy="23403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Un mes o más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A13CD48-F9DA-42C4-9AF3-D060DC18D338}"/>
              </a:ext>
            </a:extLst>
          </p:cNvPr>
          <p:cNvSpPr txBox="1"/>
          <p:nvPr/>
        </p:nvSpPr>
        <p:spPr>
          <a:xfrm>
            <a:off x="941924" y="3041047"/>
            <a:ext cx="251979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solidFill>
                  <a:schemeClr val="accent1">
                    <a:lumMod val="50000"/>
                  </a:schemeClr>
                </a:solidFill>
              </a:rPr>
              <a:t>15 días o más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714E4A1-45C7-4A47-AEB8-7D151031A24C}"/>
              </a:ext>
            </a:extLst>
          </p:cNvPr>
          <p:cNvSpPr txBox="1"/>
          <p:nvPr/>
        </p:nvSpPr>
        <p:spPr>
          <a:xfrm>
            <a:off x="676064" y="5410552"/>
            <a:ext cx="3983767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dirty="0"/>
              <a:t>Un RECLUTAMIENTO ACTIVO por Competencias aumenta la eficiencia también en los procesos de EVALUACIÓN  e INDUCCIÓN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31053D89-F2A5-430B-91DB-976F43245046}"/>
              </a:ext>
            </a:extLst>
          </p:cNvPr>
          <p:cNvCxnSpPr>
            <a:cxnSpLocks/>
            <a:stCxn id="30" idx="1"/>
            <a:endCxn id="17" idx="1"/>
          </p:cNvCxnSpPr>
          <p:nvPr/>
        </p:nvCxnSpPr>
        <p:spPr>
          <a:xfrm>
            <a:off x="727737" y="2456479"/>
            <a:ext cx="2" cy="1723940"/>
          </a:xfrm>
          <a:prstGeom prst="line">
            <a:avLst/>
          </a:prstGeom>
          <a:ln w="19050"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2" name="Oval 41">
            <a:extLst>
              <a:ext uri="{FF2B5EF4-FFF2-40B4-BE49-F238E27FC236}">
                <a16:creationId xmlns:a16="http://schemas.microsoft.com/office/drawing/2014/main" id="{2C1D04A5-38A0-42D8-AA50-7F7F645CDFF3}"/>
              </a:ext>
            </a:extLst>
          </p:cNvPr>
          <p:cNvSpPr/>
          <p:nvPr/>
        </p:nvSpPr>
        <p:spPr>
          <a:xfrm>
            <a:off x="5854385" y="3893670"/>
            <a:ext cx="555349" cy="52978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82154A5A-B4CE-4A6B-B53B-A76EDBBE4C14}"/>
              </a:ext>
            </a:extLst>
          </p:cNvPr>
          <p:cNvCxnSpPr>
            <a:cxnSpLocks/>
            <a:stCxn id="32" idx="3"/>
            <a:endCxn id="19" idx="3"/>
          </p:cNvCxnSpPr>
          <p:nvPr/>
        </p:nvCxnSpPr>
        <p:spPr>
          <a:xfrm flipH="1">
            <a:off x="5845321" y="2454020"/>
            <a:ext cx="5618941" cy="1723362"/>
          </a:xfrm>
          <a:prstGeom prst="line">
            <a:avLst/>
          </a:prstGeom>
          <a:ln w="19050"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Oval 40">
            <a:extLst>
              <a:ext uri="{FF2B5EF4-FFF2-40B4-BE49-F238E27FC236}">
                <a16:creationId xmlns:a16="http://schemas.microsoft.com/office/drawing/2014/main" id="{AA52815A-B9DC-474C-803B-ADD6A75FB2F3}"/>
              </a:ext>
            </a:extLst>
          </p:cNvPr>
          <p:cNvSpPr/>
          <p:nvPr/>
        </p:nvSpPr>
        <p:spPr>
          <a:xfrm>
            <a:off x="11464263" y="2174227"/>
            <a:ext cx="555349" cy="52978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8F05FA40-1DAF-4D9C-917F-FFC07BF7E55E}"/>
              </a:ext>
            </a:extLst>
          </p:cNvPr>
          <p:cNvSpPr/>
          <p:nvPr/>
        </p:nvSpPr>
        <p:spPr>
          <a:xfrm>
            <a:off x="4889524" y="5365543"/>
            <a:ext cx="1752167" cy="11577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404331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 animBg="1"/>
      <p:bldP spid="18" grpId="0" animBg="1"/>
      <p:bldP spid="19" grpId="0" animBg="1"/>
      <p:bldP spid="22" grpId="0"/>
      <p:bldP spid="24" grpId="0"/>
      <p:bldP spid="26" grpId="0"/>
      <p:bldP spid="27" grpId="0"/>
      <p:bldP spid="28" grpId="0"/>
      <p:bldP spid="29" grpId="0" animBg="1"/>
      <p:bldP spid="30" grpId="0" animBg="1"/>
      <p:bldP spid="31" grpId="0" animBg="1"/>
      <p:bldP spid="32" grpId="0" animBg="1"/>
      <p:bldP spid="35" grpId="0"/>
      <p:bldP spid="37" grpId="0"/>
      <p:bldP spid="38" grpId="0"/>
      <p:bldP spid="39" grpId="0" animBg="1"/>
      <p:bldP spid="42" grpId="0" animBg="1"/>
      <p:bldP spid="41" grpId="0" animBg="1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2D5D7-9AF6-4962-939A-3A99F4C5A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9522" y="365127"/>
            <a:ext cx="7886700" cy="1325563"/>
          </a:xfr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z="4800" dirty="0"/>
              <a:t>Reemplazo de un funcionario productivo</a:t>
            </a:r>
            <a:endParaRPr lang="es-419" sz="4800" dirty="0"/>
          </a:p>
        </p:txBody>
      </p:sp>
      <p:sp>
        <p:nvSpPr>
          <p:cNvPr id="4" name="Pentagon 2">
            <a:extLst>
              <a:ext uri="{FF2B5EF4-FFF2-40B4-BE49-F238E27FC236}">
                <a16:creationId xmlns:a16="http://schemas.microsoft.com/office/drawing/2014/main" id="{18A6E8E5-1876-4DA3-965B-289FF7F503A8}"/>
              </a:ext>
            </a:extLst>
          </p:cNvPr>
          <p:cNvSpPr/>
          <p:nvPr/>
        </p:nvSpPr>
        <p:spPr>
          <a:xfrm>
            <a:off x="2069522" y="2170474"/>
            <a:ext cx="3058448" cy="644013"/>
          </a:xfrm>
          <a:prstGeom prst="homePlat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/>
              <a:t>RECLUTAMIENTO</a:t>
            </a:r>
          </a:p>
          <a:p>
            <a:pPr algn="ctr"/>
            <a:r>
              <a:rPr lang="es-ES" sz="1600" b="1" dirty="0"/>
              <a:t>Proceso de Búsqueda</a:t>
            </a:r>
            <a:endParaRPr lang="es-ES" b="1" dirty="0"/>
          </a:p>
        </p:txBody>
      </p:sp>
      <p:sp>
        <p:nvSpPr>
          <p:cNvPr id="5" name="Chevron 3">
            <a:extLst>
              <a:ext uri="{FF2B5EF4-FFF2-40B4-BE49-F238E27FC236}">
                <a16:creationId xmlns:a16="http://schemas.microsoft.com/office/drawing/2014/main" id="{B524AF79-AA61-4CEC-8FAF-7FC39650E44B}"/>
              </a:ext>
            </a:extLst>
          </p:cNvPr>
          <p:cNvSpPr/>
          <p:nvPr/>
        </p:nvSpPr>
        <p:spPr>
          <a:xfrm>
            <a:off x="4745373" y="2170473"/>
            <a:ext cx="1925647" cy="639097"/>
          </a:xfrm>
          <a:prstGeom prst="chevr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/>
              <a:t>EVALUACIÓN</a:t>
            </a:r>
            <a:endParaRPr lang="es-ES" sz="1400" b="1"/>
          </a:p>
          <a:p>
            <a:pPr algn="ctr"/>
            <a:r>
              <a:rPr lang="es-ES" sz="1050"/>
              <a:t>(Entrevistas, Pruebas, etc.)</a:t>
            </a:r>
            <a:endParaRPr lang="es-ES" sz="1050" dirty="0"/>
          </a:p>
        </p:txBody>
      </p:sp>
      <p:sp>
        <p:nvSpPr>
          <p:cNvPr id="6" name="Chevron 4">
            <a:extLst>
              <a:ext uri="{FF2B5EF4-FFF2-40B4-BE49-F238E27FC236}">
                <a16:creationId xmlns:a16="http://schemas.microsoft.com/office/drawing/2014/main" id="{2CC674B4-2966-40E0-A731-5D5E0904BEE8}"/>
              </a:ext>
            </a:extLst>
          </p:cNvPr>
          <p:cNvSpPr/>
          <p:nvPr/>
        </p:nvSpPr>
        <p:spPr>
          <a:xfrm>
            <a:off x="6376555" y="2170473"/>
            <a:ext cx="3913350" cy="639097"/>
          </a:xfrm>
          <a:prstGeom prst="chevr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/>
              <a:t>INDUCCIÓN</a:t>
            </a:r>
          </a:p>
          <a:p>
            <a:pPr algn="ctr"/>
            <a:r>
              <a:rPr lang="es-ES" sz="1600" b="1" dirty="0"/>
              <a:t>(Capacitación, Acompañamiento)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8655E9B-0157-45A9-A35A-D30207598101}"/>
              </a:ext>
            </a:extLst>
          </p:cNvPr>
          <p:cNvCxnSpPr/>
          <p:nvPr/>
        </p:nvCxnSpPr>
        <p:spPr>
          <a:xfrm>
            <a:off x="2069523" y="3019397"/>
            <a:ext cx="2842137" cy="9832"/>
          </a:xfrm>
          <a:prstGeom prst="straightConnector1">
            <a:avLst/>
          </a:prstGeom>
          <a:ln w="57150">
            <a:solidFill>
              <a:schemeClr val="accent1">
                <a:lumMod val="75000"/>
              </a:schemeClr>
            </a:solidFill>
            <a:headEnd type="triangle" w="lg" len="lg"/>
            <a:tailEnd type="triangle" w="lg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C3108211-F41F-49EB-A0B9-0425BB4C9D21}"/>
              </a:ext>
            </a:extLst>
          </p:cNvPr>
          <p:cNvSpPr txBox="1"/>
          <p:nvPr/>
        </p:nvSpPr>
        <p:spPr>
          <a:xfrm>
            <a:off x="2272612" y="3042140"/>
            <a:ext cx="2566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>
                <a:solidFill>
                  <a:schemeClr val="accent6">
                    <a:lumMod val="75000"/>
                  </a:schemeClr>
                </a:solidFill>
              </a:rPr>
              <a:t>10 días</a:t>
            </a:r>
            <a:endParaRPr lang="es-E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66C5AAA-BC71-44F0-9CFC-564D454E3C89}"/>
              </a:ext>
            </a:extLst>
          </p:cNvPr>
          <p:cNvCxnSpPr/>
          <p:nvPr/>
        </p:nvCxnSpPr>
        <p:spPr>
          <a:xfrm>
            <a:off x="4911659" y="3048559"/>
            <a:ext cx="1759360" cy="11954"/>
          </a:xfrm>
          <a:prstGeom prst="straightConnector1">
            <a:avLst/>
          </a:prstGeom>
          <a:ln w="57150">
            <a:solidFill>
              <a:schemeClr val="accent4">
                <a:lumMod val="75000"/>
              </a:schemeClr>
            </a:solidFill>
            <a:headEnd type="triangle" w="lg" len="lg"/>
            <a:tailEnd type="triangle" w="lg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1EDE457E-489E-498C-82F7-5A3B10A065A3}"/>
              </a:ext>
            </a:extLst>
          </p:cNvPr>
          <p:cNvSpPr txBox="1"/>
          <p:nvPr/>
        </p:nvSpPr>
        <p:spPr>
          <a:xfrm>
            <a:off x="5127970" y="3019397"/>
            <a:ext cx="136992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>
                <a:solidFill>
                  <a:schemeClr val="accent6">
                    <a:lumMod val="75000"/>
                  </a:schemeClr>
                </a:solidFill>
              </a:rPr>
              <a:t>5 días</a:t>
            </a:r>
            <a:endParaRPr lang="es-ES" dirty="0">
              <a:solidFill>
                <a:schemeClr val="accent4">
                  <a:lumMod val="75000"/>
                </a:schemeClr>
              </a:solidFill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641E6A2-7A81-4B33-AB8E-EC3183AD3EFB}"/>
              </a:ext>
            </a:extLst>
          </p:cNvPr>
          <p:cNvCxnSpPr/>
          <p:nvPr/>
        </p:nvCxnSpPr>
        <p:spPr>
          <a:xfrm flipV="1">
            <a:off x="6671020" y="3041185"/>
            <a:ext cx="3618885" cy="3089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headEnd type="triangle" w="lg" len="lg"/>
            <a:tailEnd type="triangle" w="lg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32385AE4-2DBF-4839-95BC-45E969FE5F70}"/>
              </a:ext>
            </a:extLst>
          </p:cNvPr>
          <p:cNvSpPr txBox="1"/>
          <p:nvPr/>
        </p:nvSpPr>
        <p:spPr>
          <a:xfrm>
            <a:off x="7404684" y="3019397"/>
            <a:ext cx="223147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ES">
                <a:solidFill>
                  <a:schemeClr val="accent1">
                    <a:lumMod val="50000"/>
                  </a:schemeClr>
                </a:solidFill>
              </a:rPr>
              <a:t>30 días</a:t>
            </a:r>
            <a:endParaRPr lang="es-E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Pentagon 16">
            <a:extLst>
              <a:ext uri="{FF2B5EF4-FFF2-40B4-BE49-F238E27FC236}">
                <a16:creationId xmlns:a16="http://schemas.microsoft.com/office/drawing/2014/main" id="{5B99D6A0-5185-4A03-9081-8714C1BEA786}"/>
              </a:ext>
            </a:extLst>
          </p:cNvPr>
          <p:cNvSpPr/>
          <p:nvPr/>
        </p:nvSpPr>
        <p:spPr>
          <a:xfrm>
            <a:off x="2069523" y="4791862"/>
            <a:ext cx="1636569" cy="644013"/>
          </a:xfrm>
          <a:prstGeom prst="homePlat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/>
              <a:t>RECLUTAMIENTO</a:t>
            </a:r>
            <a:endParaRPr lang="es-ES" sz="1400" b="1" dirty="0"/>
          </a:p>
        </p:txBody>
      </p:sp>
      <p:sp>
        <p:nvSpPr>
          <p:cNvPr id="14" name="Chevron 17">
            <a:extLst>
              <a:ext uri="{FF2B5EF4-FFF2-40B4-BE49-F238E27FC236}">
                <a16:creationId xmlns:a16="http://schemas.microsoft.com/office/drawing/2014/main" id="{57B2A927-F29A-4BAE-8B61-EC37A7CD4610}"/>
              </a:ext>
            </a:extLst>
          </p:cNvPr>
          <p:cNvSpPr/>
          <p:nvPr/>
        </p:nvSpPr>
        <p:spPr>
          <a:xfrm>
            <a:off x="3388051" y="4811191"/>
            <a:ext cx="1838632" cy="639097"/>
          </a:xfrm>
          <a:prstGeom prst="chevr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/>
              <a:t>EVALUACIÓN</a:t>
            </a:r>
          </a:p>
        </p:txBody>
      </p:sp>
      <p:sp>
        <p:nvSpPr>
          <p:cNvPr id="15" name="Chevron 18">
            <a:extLst>
              <a:ext uri="{FF2B5EF4-FFF2-40B4-BE49-F238E27FC236}">
                <a16:creationId xmlns:a16="http://schemas.microsoft.com/office/drawing/2014/main" id="{F67EE6D1-8332-4D09-A720-C1F59159F7CA}"/>
              </a:ext>
            </a:extLst>
          </p:cNvPr>
          <p:cNvSpPr/>
          <p:nvPr/>
        </p:nvSpPr>
        <p:spPr>
          <a:xfrm>
            <a:off x="4911661" y="4819858"/>
            <a:ext cx="2344603" cy="639097"/>
          </a:xfrm>
          <a:prstGeom prst="chevr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/>
              <a:t>INDUCCIÓN</a:t>
            </a:r>
            <a:endParaRPr lang="es-ES" b="1" dirty="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454DC91-1883-4FEE-92E3-BE3A4FB6F56A}"/>
              </a:ext>
            </a:extLst>
          </p:cNvPr>
          <p:cNvCxnSpPr/>
          <p:nvPr/>
        </p:nvCxnSpPr>
        <p:spPr>
          <a:xfrm>
            <a:off x="2069522" y="5640787"/>
            <a:ext cx="1532660" cy="0"/>
          </a:xfrm>
          <a:prstGeom prst="straightConnector1">
            <a:avLst/>
          </a:prstGeom>
          <a:ln w="57150">
            <a:solidFill>
              <a:schemeClr val="accent1">
                <a:lumMod val="75000"/>
              </a:schemeClr>
            </a:solidFill>
            <a:headEnd type="triangle" w="lg" len="lg"/>
            <a:tailEnd type="triangle" w="lg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E222724-3951-450A-B1E1-AC482189E5A1}"/>
              </a:ext>
            </a:extLst>
          </p:cNvPr>
          <p:cNvCxnSpPr/>
          <p:nvPr/>
        </p:nvCxnSpPr>
        <p:spPr>
          <a:xfrm flipV="1">
            <a:off x="3598747" y="5640788"/>
            <a:ext cx="1627936" cy="8149"/>
          </a:xfrm>
          <a:prstGeom prst="straightConnector1">
            <a:avLst/>
          </a:prstGeom>
          <a:ln w="57150">
            <a:solidFill>
              <a:schemeClr val="accent4">
                <a:lumMod val="75000"/>
              </a:schemeClr>
            </a:solidFill>
            <a:headEnd type="triangle" w="lg" len="lg"/>
            <a:tailEnd type="triangle" w="lg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AC103F18-6F3B-4C68-BA34-F2CE7C78FCCA}"/>
              </a:ext>
            </a:extLst>
          </p:cNvPr>
          <p:cNvSpPr txBox="1"/>
          <p:nvPr/>
        </p:nvSpPr>
        <p:spPr>
          <a:xfrm>
            <a:off x="3706091" y="5752669"/>
            <a:ext cx="136992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ES" dirty="0">
                <a:solidFill>
                  <a:schemeClr val="accent4">
                    <a:lumMod val="75000"/>
                  </a:schemeClr>
                </a:solidFill>
              </a:rPr>
              <a:t>3  días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57BC1FD-37B1-4013-A3B1-A27DDA835AFA}"/>
              </a:ext>
            </a:extLst>
          </p:cNvPr>
          <p:cNvCxnSpPr/>
          <p:nvPr/>
        </p:nvCxnSpPr>
        <p:spPr>
          <a:xfrm>
            <a:off x="5226684" y="5644042"/>
            <a:ext cx="1970753" cy="335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headEnd type="triangle" w="lg" len="lg"/>
            <a:tailEnd type="triangle" w="lg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8F0F3B0E-8E98-4960-BCC9-C4CDF0DF708B}"/>
              </a:ext>
            </a:extLst>
          </p:cNvPr>
          <p:cNvSpPr txBox="1"/>
          <p:nvPr/>
        </p:nvSpPr>
        <p:spPr>
          <a:xfrm>
            <a:off x="5301094" y="5729660"/>
            <a:ext cx="189634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ES" dirty="0">
                <a:solidFill>
                  <a:schemeClr val="accent1">
                    <a:lumMod val="50000"/>
                  </a:schemeClr>
                </a:solidFill>
              </a:rPr>
              <a:t>15 días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F8E1FA4-C006-46CC-9224-31C96E52E750}"/>
              </a:ext>
            </a:extLst>
          </p:cNvPr>
          <p:cNvSpPr txBox="1"/>
          <p:nvPr/>
        </p:nvSpPr>
        <p:spPr>
          <a:xfrm>
            <a:off x="2073627" y="5729660"/>
            <a:ext cx="131442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solidFill>
                  <a:schemeClr val="accent6">
                    <a:lumMod val="50000"/>
                  </a:schemeClr>
                </a:solidFill>
              </a:rPr>
              <a:t>1 día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11F5E60-34DC-4DC0-A260-EA5A79B3EA34}"/>
              </a:ext>
            </a:extLst>
          </p:cNvPr>
          <p:cNvSpPr txBox="1"/>
          <p:nvPr/>
        </p:nvSpPr>
        <p:spPr>
          <a:xfrm>
            <a:off x="2055626" y="1526975"/>
            <a:ext cx="51746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Métodos</a:t>
            </a:r>
            <a:r>
              <a:rPr lang="es-ES" dirty="0"/>
              <a:t> </a:t>
            </a:r>
            <a:r>
              <a:rPr lang="es-ES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Tradicionales</a:t>
            </a:r>
            <a:r>
              <a:rPr lang="es-ES" sz="1100" dirty="0"/>
              <a:t> </a:t>
            </a:r>
            <a:r>
              <a:rPr lang="es-ES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de</a:t>
            </a:r>
            <a:r>
              <a:rPr lang="es-ES" dirty="0"/>
              <a:t> </a:t>
            </a:r>
            <a:r>
              <a:rPr lang="es-ES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Reclutamiento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4D2AC2D-84E3-4C5C-B783-D05A7F5C32DF}"/>
              </a:ext>
            </a:extLst>
          </p:cNvPr>
          <p:cNvSpPr txBox="1"/>
          <p:nvPr/>
        </p:nvSpPr>
        <p:spPr>
          <a:xfrm>
            <a:off x="2055625" y="4139697"/>
            <a:ext cx="6179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Reclutamiento por Competencias con PIVOT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6A50FDB-030B-47C2-973F-8E0E3C697ED8}"/>
              </a:ext>
            </a:extLst>
          </p:cNvPr>
          <p:cNvSpPr txBox="1"/>
          <p:nvPr/>
        </p:nvSpPr>
        <p:spPr>
          <a:xfrm>
            <a:off x="7429988" y="4678771"/>
            <a:ext cx="28852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Ahorro para una búsqueda:</a:t>
            </a:r>
          </a:p>
          <a:p>
            <a:r>
              <a:rPr lang="es-ES" b="1" dirty="0">
                <a:solidFill>
                  <a:srgbClr val="FF0000"/>
                </a:solidFill>
              </a:rPr>
              <a:t>Más de Gs. 3.000.000</a:t>
            </a:r>
          </a:p>
          <a:p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Ahorro en tiempo: </a:t>
            </a:r>
            <a:r>
              <a:rPr lang="es-ES" b="1" dirty="0">
                <a:solidFill>
                  <a:srgbClr val="FF0000"/>
                </a:solidFill>
              </a:rPr>
              <a:t>más de 3 semanas</a:t>
            </a:r>
            <a:r>
              <a:rPr lang="es-ES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08E054D-A24F-49C1-A82E-A15FEFE07784}"/>
              </a:ext>
            </a:extLst>
          </p:cNvPr>
          <p:cNvSpPr txBox="1"/>
          <p:nvPr/>
        </p:nvSpPr>
        <p:spPr>
          <a:xfrm>
            <a:off x="2272611" y="6225734"/>
            <a:ext cx="79088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rgbClr val="C00000"/>
                </a:solidFill>
              </a:rPr>
              <a:t>Solicite información sobre el detalle de este cálculo: info@pivot.com.py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9CD671D-E841-4D0B-8315-37E036E197A0}"/>
              </a:ext>
            </a:extLst>
          </p:cNvPr>
          <p:cNvCxnSpPr>
            <a:cxnSpLocks/>
            <a:stCxn id="4" idx="1"/>
          </p:cNvCxnSpPr>
          <p:nvPr/>
        </p:nvCxnSpPr>
        <p:spPr>
          <a:xfrm>
            <a:off x="2069522" y="2492480"/>
            <a:ext cx="0" cy="2621388"/>
          </a:xfrm>
          <a:prstGeom prst="line">
            <a:avLst/>
          </a:prstGeom>
          <a:ln w="28575"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531FD07-2E5F-45C3-A120-1E65BB045C0F}"/>
              </a:ext>
            </a:extLst>
          </p:cNvPr>
          <p:cNvCxnSpPr>
            <a:cxnSpLocks/>
            <a:stCxn id="6" idx="3"/>
          </p:cNvCxnSpPr>
          <p:nvPr/>
        </p:nvCxnSpPr>
        <p:spPr>
          <a:xfrm flipH="1">
            <a:off x="7256263" y="2490022"/>
            <a:ext cx="3033642" cy="2649385"/>
          </a:xfrm>
          <a:prstGeom prst="line">
            <a:avLst/>
          </a:prstGeom>
          <a:ln w="28575"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35821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3457</TotalTime>
  <Words>816</Words>
  <Application>Microsoft Office PowerPoint</Application>
  <PresentationFormat>Widescreen</PresentationFormat>
  <Paragraphs>212</Paragraphs>
  <Slides>10</Slides>
  <Notes>2</Notes>
  <HiddenSlides>2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¿Como utiliza su tiempo en el proceso de reposición de vacancia?</vt:lpstr>
      <vt:lpstr>¿Como se reduce tiempo rutinario?</vt:lpstr>
      <vt:lpstr>EL Buscador por Competencias: Nuevo paradigma</vt:lpstr>
      <vt:lpstr>Tareas para llenar una vacancia</vt:lpstr>
      <vt:lpstr>Tareas para llenar una vacancia</vt:lpstr>
      <vt:lpstr>Reducción del tiempo de llenado de una vacancia</vt:lpstr>
      <vt:lpstr>Reemplazo de un funcionario productivo</vt:lpstr>
      <vt:lpstr>¿Como brinda PIVOT mayor productividad?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PIVOT</dc:title>
  <dc:creator>HugoLuis</dc:creator>
  <cp:lastModifiedBy>Hugo Alcala</cp:lastModifiedBy>
  <cp:revision>258</cp:revision>
  <dcterms:created xsi:type="dcterms:W3CDTF">2015-05-30T21:00:20Z</dcterms:created>
  <dcterms:modified xsi:type="dcterms:W3CDTF">2018-11-26T15:35:45Z</dcterms:modified>
</cp:coreProperties>
</file>